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1"/>
  </p:notesMasterIdLst>
  <p:sldIdLst>
    <p:sldId id="256" r:id="rId2"/>
    <p:sldId id="313" r:id="rId3"/>
    <p:sldId id="317" r:id="rId4"/>
    <p:sldId id="328" r:id="rId5"/>
    <p:sldId id="326" r:id="rId6"/>
    <p:sldId id="327" r:id="rId7"/>
    <p:sldId id="332" r:id="rId8"/>
    <p:sldId id="329" r:id="rId9"/>
    <p:sldId id="330" r:id="rId10"/>
    <p:sldId id="331" r:id="rId11"/>
    <p:sldId id="258" r:id="rId12"/>
    <p:sldId id="257" r:id="rId13"/>
    <p:sldId id="259" r:id="rId14"/>
    <p:sldId id="261" r:id="rId15"/>
    <p:sldId id="322" r:id="rId16"/>
    <p:sldId id="321" r:id="rId17"/>
    <p:sldId id="272" r:id="rId18"/>
    <p:sldId id="318" r:id="rId19"/>
    <p:sldId id="319" r:id="rId20"/>
    <p:sldId id="333" r:id="rId21"/>
    <p:sldId id="320" r:id="rId22"/>
    <p:sldId id="266" r:id="rId23"/>
    <p:sldId id="269" r:id="rId24"/>
    <p:sldId id="268" r:id="rId25"/>
    <p:sldId id="270" r:id="rId26"/>
    <p:sldId id="271" r:id="rId27"/>
    <p:sldId id="323" r:id="rId28"/>
    <p:sldId id="325" r:id="rId29"/>
    <p:sldId id="324" r:id="rId30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37975-46E9-4386-B4EA-9F7D48CD64A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02E700-31AB-46B8-8ED2-2218315D2EC9}">
      <dgm:prSet/>
      <dgm:spPr/>
      <dgm:t>
        <a:bodyPr/>
        <a:lstStyle/>
        <a:p>
          <a:r>
            <a:rPr lang="en-US" dirty="0"/>
            <a:t>Contextual information (</a:t>
          </a:r>
          <a:r>
            <a:rPr lang="en-US" dirty="0" err="1"/>
            <a:t>gapUnits</a:t>
          </a:r>
          <a:r>
            <a:rPr lang="en-US" dirty="0"/>
            <a:t>, physical context, social context …) about how accessible something is</a:t>
          </a:r>
        </a:p>
      </dgm:t>
    </dgm:pt>
    <dgm:pt modelId="{7FA1673C-3734-47EB-9B28-9E9EC72D9269}" type="parTrans" cxnId="{EA2EF748-7912-47E1-8A45-5830BB33A88E}">
      <dgm:prSet/>
      <dgm:spPr/>
      <dgm:t>
        <a:bodyPr/>
        <a:lstStyle/>
        <a:p>
          <a:endParaRPr lang="en-US"/>
        </a:p>
      </dgm:t>
    </dgm:pt>
    <dgm:pt modelId="{789F289A-34D1-48F2-A835-ADFA0C74A799}" type="sibTrans" cxnId="{EA2EF748-7912-47E1-8A45-5830BB33A88E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D7CCAC87-26F1-42B5-A77E-B89CDD81F4BE}">
      <dgm:prSet/>
      <dgm:spPr/>
      <dgm:t>
        <a:bodyPr/>
        <a:lstStyle/>
        <a:p>
          <a:r>
            <a:rPr lang="en-US"/>
            <a:t>High/low accessibility</a:t>
          </a:r>
        </a:p>
      </dgm:t>
    </dgm:pt>
    <dgm:pt modelId="{F4B21099-D9D3-4D4B-8733-E13AE7ADC179}" type="parTrans" cxnId="{94C0BC94-ED37-4111-951E-9FED12C847DC}">
      <dgm:prSet/>
      <dgm:spPr/>
      <dgm:t>
        <a:bodyPr/>
        <a:lstStyle/>
        <a:p>
          <a:endParaRPr lang="en-US"/>
        </a:p>
      </dgm:t>
    </dgm:pt>
    <dgm:pt modelId="{4FA78A08-4869-42FF-A77E-8B977299BCFC}" type="sibTrans" cxnId="{94C0BC94-ED37-4111-951E-9FED12C847DC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C42E01CE-CF15-48BF-9C0F-8277A6EA324E}">
      <dgm:prSet/>
      <dgm:spPr/>
      <dgm:t>
        <a:bodyPr/>
        <a:lstStyle/>
        <a:p>
          <a:r>
            <a:rPr lang="en-US"/>
            <a:t>Choice of a referential form to convey that level of accessibility (higher accessibility &gt; smaller, less specific forms)</a:t>
          </a:r>
        </a:p>
      </dgm:t>
    </dgm:pt>
    <dgm:pt modelId="{11767744-E860-44CA-B0CF-610DC1934E23}" type="parTrans" cxnId="{265522E9-2AA2-49FD-8F13-092E378D53FC}">
      <dgm:prSet/>
      <dgm:spPr/>
      <dgm:t>
        <a:bodyPr/>
        <a:lstStyle/>
        <a:p>
          <a:endParaRPr lang="en-US"/>
        </a:p>
      </dgm:t>
    </dgm:pt>
    <dgm:pt modelId="{E0973DEC-8B38-4413-A1CD-33F74D02BF20}" type="sibTrans" cxnId="{265522E9-2AA2-49FD-8F13-092E378D53F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C16DF548-DC5C-4034-BA51-E6393A41F0D6}" type="pres">
      <dgm:prSet presAssocID="{E8237975-46E9-4386-B4EA-9F7D48CD64A0}" presName="Name0" presStyleCnt="0">
        <dgm:presLayoutVars>
          <dgm:animLvl val="lvl"/>
          <dgm:resizeHandles val="exact"/>
        </dgm:presLayoutVars>
      </dgm:prSet>
      <dgm:spPr/>
    </dgm:pt>
    <dgm:pt modelId="{6ED6E411-B285-434F-94DE-3711E19FAA50}" type="pres">
      <dgm:prSet presAssocID="{9502E700-31AB-46B8-8ED2-2218315D2EC9}" presName="compositeNode" presStyleCnt="0">
        <dgm:presLayoutVars>
          <dgm:bulletEnabled val="1"/>
        </dgm:presLayoutVars>
      </dgm:prSet>
      <dgm:spPr/>
    </dgm:pt>
    <dgm:pt modelId="{6078ED13-FBAC-425B-83FA-481B9DADA4F8}" type="pres">
      <dgm:prSet presAssocID="{9502E700-31AB-46B8-8ED2-2218315D2EC9}" presName="bgRect" presStyleLbl="alignNode1" presStyleIdx="0" presStyleCnt="3"/>
      <dgm:spPr/>
    </dgm:pt>
    <dgm:pt modelId="{ADC77797-7525-4953-B0D6-6113B253C789}" type="pres">
      <dgm:prSet presAssocID="{789F289A-34D1-48F2-A835-ADFA0C74A799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A3E0AD5-FA93-4316-9119-B3456B15CE7E}" type="pres">
      <dgm:prSet presAssocID="{9502E700-31AB-46B8-8ED2-2218315D2EC9}" presName="nodeRect" presStyleLbl="alignNode1" presStyleIdx="0" presStyleCnt="3">
        <dgm:presLayoutVars>
          <dgm:bulletEnabled val="1"/>
        </dgm:presLayoutVars>
      </dgm:prSet>
      <dgm:spPr/>
    </dgm:pt>
    <dgm:pt modelId="{258DB9B0-FA71-4AA1-B625-0A72A5EF24EE}" type="pres">
      <dgm:prSet presAssocID="{789F289A-34D1-48F2-A835-ADFA0C74A799}" presName="sibTrans" presStyleCnt="0"/>
      <dgm:spPr/>
    </dgm:pt>
    <dgm:pt modelId="{86E34A7F-882F-4279-9427-EC036F6167D5}" type="pres">
      <dgm:prSet presAssocID="{D7CCAC87-26F1-42B5-A77E-B89CDD81F4BE}" presName="compositeNode" presStyleCnt="0">
        <dgm:presLayoutVars>
          <dgm:bulletEnabled val="1"/>
        </dgm:presLayoutVars>
      </dgm:prSet>
      <dgm:spPr/>
    </dgm:pt>
    <dgm:pt modelId="{10C4ECC7-33E0-4C77-B9F7-B8BC3FFB1A8D}" type="pres">
      <dgm:prSet presAssocID="{D7CCAC87-26F1-42B5-A77E-B89CDD81F4BE}" presName="bgRect" presStyleLbl="alignNode1" presStyleIdx="1" presStyleCnt="3"/>
      <dgm:spPr/>
    </dgm:pt>
    <dgm:pt modelId="{F740442B-9DD7-4DA6-AB88-2C90B3FA9B46}" type="pres">
      <dgm:prSet presAssocID="{4FA78A08-4869-42FF-A77E-8B977299BCF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5EFB7F35-19E8-4996-9091-79D76FD29AA8}" type="pres">
      <dgm:prSet presAssocID="{D7CCAC87-26F1-42B5-A77E-B89CDD81F4BE}" presName="nodeRect" presStyleLbl="alignNode1" presStyleIdx="1" presStyleCnt="3">
        <dgm:presLayoutVars>
          <dgm:bulletEnabled val="1"/>
        </dgm:presLayoutVars>
      </dgm:prSet>
      <dgm:spPr/>
    </dgm:pt>
    <dgm:pt modelId="{96BB146A-B9AC-4717-8700-630DF5120B99}" type="pres">
      <dgm:prSet presAssocID="{4FA78A08-4869-42FF-A77E-8B977299BCFC}" presName="sibTrans" presStyleCnt="0"/>
      <dgm:spPr/>
    </dgm:pt>
    <dgm:pt modelId="{11F92DE7-429F-4D93-8487-B37E42DC408B}" type="pres">
      <dgm:prSet presAssocID="{C42E01CE-CF15-48BF-9C0F-8277A6EA324E}" presName="compositeNode" presStyleCnt="0">
        <dgm:presLayoutVars>
          <dgm:bulletEnabled val="1"/>
        </dgm:presLayoutVars>
      </dgm:prSet>
      <dgm:spPr/>
    </dgm:pt>
    <dgm:pt modelId="{427AECA7-C6EA-4CF7-B490-DB7B57F4C036}" type="pres">
      <dgm:prSet presAssocID="{C42E01CE-CF15-48BF-9C0F-8277A6EA324E}" presName="bgRect" presStyleLbl="alignNode1" presStyleIdx="2" presStyleCnt="3"/>
      <dgm:spPr/>
    </dgm:pt>
    <dgm:pt modelId="{331F8B3A-565B-4E45-81F5-DD28EC1E18B7}" type="pres">
      <dgm:prSet presAssocID="{E0973DEC-8B38-4413-A1CD-33F74D02BF20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6E7058A-4A19-4744-9E9D-EC2597EC125B}" type="pres">
      <dgm:prSet presAssocID="{C42E01CE-CF15-48BF-9C0F-8277A6EA324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85AA240-A026-4F63-B31A-3972CA8BDFCE}" type="presOf" srcId="{E0973DEC-8B38-4413-A1CD-33F74D02BF20}" destId="{331F8B3A-565B-4E45-81F5-DD28EC1E18B7}" srcOrd="0" destOrd="0" presId="urn:microsoft.com/office/officeart/2016/7/layout/LinearBlockProcessNumbered"/>
    <dgm:cxn modelId="{F8AAF25C-E6AF-4655-AD37-063AFF2EF74D}" type="presOf" srcId="{C42E01CE-CF15-48BF-9C0F-8277A6EA324E}" destId="{427AECA7-C6EA-4CF7-B490-DB7B57F4C036}" srcOrd="0" destOrd="0" presId="urn:microsoft.com/office/officeart/2016/7/layout/LinearBlockProcessNumbered"/>
    <dgm:cxn modelId="{F9333542-C982-4746-9F70-C8183C08F72E}" type="presOf" srcId="{4FA78A08-4869-42FF-A77E-8B977299BCFC}" destId="{F740442B-9DD7-4DA6-AB88-2C90B3FA9B46}" srcOrd="0" destOrd="0" presId="urn:microsoft.com/office/officeart/2016/7/layout/LinearBlockProcessNumbered"/>
    <dgm:cxn modelId="{677D3147-379D-4BC3-83D6-481BAD49AB05}" type="presOf" srcId="{D7CCAC87-26F1-42B5-A77E-B89CDD81F4BE}" destId="{10C4ECC7-33E0-4C77-B9F7-B8BC3FFB1A8D}" srcOrd="0" destOrd="0" presId="urn:microsoft.com/office/officeart/2016/7/layout/LinearBlockProcessNumbered"/>
    <dgm:cxn modelId="{EA2EF748-7912-47E1-8A45-5830BB33A88E}" srcId="{E8237975-46E9-4386-B4EA-9F7D48CD64A0}" destId="{9502E700-31AB-46B8-8ED2-2218315D2EC9}" srcOrd="0" destOrd="0" parTransId="{7FA1673C-3734-47EB-9B28-9E9EC72D9269}" sibTransId="{789F289A-34D1-48F2-A835-ADFA0C74A799}"/>
    <dgm:cxn modelId="{6015B48E-7D15-4333-B7FD-E49DF81C1183}" type="presOf" srcId="{D7CCAC87-26F1-42B5-A77E-B89CDD81F4BE}" destId="{5EFB7F35-19E8-4996-9091-79D76FD29AA8}" srcOrd="1" destOrd="0" presId="urn:microsoft.com/office/officeart/2016/7/layout/LinearBlockProcessNumbered"/>
    <dgm:cxn modelId="{94C0BC94-ED37-4111-951E-9FED12C847DC}" srcId="{E8237975-46E9-4386-B4EA-9F7D48CD64A0}" destId="{D7CCAC87-26F1-42B5-A77E-B89CDD81F4BE}" srcOrd="1" destOrd="0" parTransId="{F4B21099-D9D3-4D4B-8733-E13AE7ADC179}" sibTransId="{4FA78A08-4869-42FF-A77E-8B977299BCFC}"/>
    <dgm:cxn modelId="{B2B266A3-1D50-4CB2-9A39-5B202656E51D}" type="presOf" srcId="{9502E700-31AB-46B8-8ED2-2218315D2EC9}" destId="{6078ED13-FBAC-425B-83FA-481B9DADA4F8}" srcOrd="0" destOrd="0" presId="urn:microsoft.com/office/officeart/2016/7/layout/LinearBlockProcessNumbered"/>
    <dgm:cxn modelId="{8C17F7AB-DE72-4386-9078-E16613DB2D44}" type="presOf" srcId="{E8237975-46E9-4386-B4EA-9F7D48CD64A0}" destId="{C16DF548-DC5C-4034-BA51-E6393A41F0D6}" srcOrd="0" destOrd="0" presId="urn:microsoft.com/office/officeart/2016/7/layout/LinearBlockProcessNumbered"/>
    <dgm:cxn modelId="{73A0BEB7-F053-4AB5-83F0-ACD94B135BB7}" type="presOf" srcId="{C42E01CE-CF15-48BF-9C0F-8277A6EA324E}" destId="{76E7058A-4A19-4744-9E9D-EC2597EC125B}" srcOrd="1" destOrd="0" presId="urn:microsoft.com/office/officeart/2016/7/layout/LinearBlockProcessNumbered"/>
    <dgm:cxn modelId="{26BDDCCA-CDDA-4C4C-82A3-78623EF2783D}" type="presOf" srcId="{9502E700-31AB-46B8-8ED2-2218315D2EC9}" destId="{0A3E0AD5-FA93-4316-9119-B3456B15CE7E}" srcOrd="1" destOrd="0" presId="urn:microsoft.com/office/officeart/2016/7/layout/LinearBlockProcessNumbered"/>
    <dgm:cxn modelId="{000E6BD6-56CE-4652-BC54-2C5ACE5CDD7F}" type="presOf" srcId="{789F289A-34D1-48F2-A835-ADFA0C74A799}" destId="{ADC77797-7525-4953-B0D6-6113B253C789}" srcOrd="0" destOrd="0" presId="urn:microsoft.com/office/officeart/2016/7/layout/LinearBlockProcessNumbered"/>
    <dgm:cxn modelId="{265522E9-2AA2-49FD-8F13-092E378D53FC}" srcId="{E8237975-46E9-4386-B4EA-9F7D48CD64A0}" destId="{C42E01CE-CF15-48BF-9C0F-8277A6EA324E}" srcOrd="2" destOrd="0" parTransId="{11767744-E860-44CA-B0CF-610DC1934E23}" sibTransId="{E0973DEC-8B38-4413-A1CD-33F74D02BF20}"/>
    <dgm:cxn modelId="{4A5F8466-5CDA-44A8-8A59-4D1BE12EAE09}" type="presParOf" srcId="{C16DF548-DC5C-4034-BA51-E6393A41F0D6}" destId="{6ED6E411-B285-434F-94DE-3711E19FAA50}" srcOrd="0" destOrd="0" presId="urn:microsoft.com/office/officeart/2016/7/layout/LinearBlockProcessNumbered"/>
    <dgm:cxn modelId="{C4F24031-A744-4A95-AF40-1BC618B9ACC6}" type="presParOf" srcId="{6ED6E411-B285-434F-94DE-3711E19FAA50}" destId="{6078ED13-FBAC-425B-83FA-481B9DADA4F8}" srcOrd="0" destOrd="0" presId="urn:microsoft.com/office/officeart/2016/7/layout/LinearBlockProcessNumbered"/>
    <dgm:cxn modelId="{69B3D1B2-6355-409B-8EE9-85BC75E62853}" type="presParOf" srcId="{6ED6E411-B285-434F-94DE-3711E19FAA50}" destId="{ADC77797-7525-4953-B0D6-6113B253C789}" srcOrd="1" destOrd="0" presId="urn:microsoft.com/office/officeart/2016/7/layout/LinearBlockProcessNumbered"/>
    <dgm:cxn modelId="{22066BB8-F540-4925-A745-33CDC4B2F8F3}" type="presParOf" srcId="{6ED6E411-B285-434F-94DE-3711E19FAA50}" destId="{0A3E0AD5-FA93-4316-9119-B3456B15CE7E}" srcOrd="2" destOrd="0" presId="urn:microsoft.com/office/officeart/2016/7/layout/LinearBlockProcessNumbered"/>
    <dgm:cxn modelId="{8A9C9CE3-1CE1-477A-ADBD-D52CF07A70B6}" type="presParOf" srcId="{C16DF548-DC5C-4034-BA51-E6393A41F0D6}" destId="{258DB9B0-FA71-4AA1-B625-0A72A5EF24EE}" srcOrd="1" destOrd="0" presId="urn:microsoft.com/office/officeart/2016/7/layout/LinearBlockProcessNumbered"/>
    <dgm:cxn modelId="{57FA825B-E7BC-489D-B4FB-547CAD0073BB}" type="presParOf" srcId="{C16DF548-DC5C-4034-BA51-E6393A41F0D6}" destId="{86E34A7F-882F-4279-9427-EC036F6167D5}" srcOrd="2" destOrd="0" presId="urn:microsoft.com/office/officeart/2016/7/layout/LinearBlockProcessNumbered"/>
    <dgm:cxn modelId="{84CDF94C-102D-4309-90B0-3AC1C09FE354}" type="presParOf" srcId="{86E34A7F-882F-4279-9427-EC036F6167D5}" destId="{10C4ECC7-33E0-4C77-B9F7-B8BC3FFB1A8D}" srcOrd="0" destOrd="0" presId="urn:microsoft.com/office/officeart/2016/7/layout/LinearBlockProcessNumbered"/>
    <dgm:cxn modelId="{42CFDD78-7B9B-4BA0-8403-6FB60BEE3EA0}" type="presParOf" srcId="{86E34A7F-882F-4279-9427-EC036F6167D5}" destId="{F740442B-9DD7-4DA6-AB88-2C90B3FA9B46}" srcOrd="1" destOrd="0" presId="urn:microsoft.com/office/officeart/2016/7/layout/LinearBlockProcessNumbered"/>
    <dgm:cxn modelId="{D369FC74-98C9-435D-BC56-62BAFD3A6E90}" type="presParOf" srcId="{86E34A7F-882F-4279-9427-EC036F6167D5}" destId="{5EFB7F35-19E8-4996-9091-79D76FD29AA8}" srcOrd="2" destOrd="0" presId="urn:microsoft.com/office/officeart/2016/7/layout/LinearBlockProcessNumbered"/>
    <dgm:cxn modelId="{4054AB6E-FB2A-4748-82AA-EDB8D61515D1}" type="presParOf" srcId="{C16DF548-DC5C-4034-BA51-E6393A41F0D6}" destId="{96BB146A-B9AC-4717-8700-630DF5120B99}" srcOrd="3" destOrd="0" presId="urn:microsoft.com/office/officeart/2016/7/layout/LinearBlockProcessNumbered"/>
    <dgm:cxn modelId="{40CCFE12-6CEF-494E-AA71-DA56714D96F2}" type="presParOf" srcId="{C16DF548-DC5C-4034-BA51-E6393A41F0D6}" destId="{11F92DE7-429F-4D93-8487-B37E42DC408B}" srcOrd="4" destOrd="0" presId="urn:microsoft.com/office/officeart/2016/7/layout/LinearBlockProcessNumbered"/>
    <dgm:cxn modelId="{2E13866D-D2A4-41D6-B133-2C2B5FCBDF65}" type="presParOf" srcId="{11F92DE7-429F-4D93-8487-B37E42DC408B}" destId="{427AECA7-C6EA-4CF7-B490-DB7B57F4C036}" srcOrd="0" destOrd="0" presId="urn:microsoft.com/office/officeart/2016/7/layout/LinearBlockProcessNumbered"/>
    <dgm:cxn modelId="{38E2FC12-B311-40BA-B344-3453342A1341}" type="presParOf" srcId="{11F92DE7-429F-4D93-8487-B37E42DC408B}" destId="{331F8B3A-565B-4E45-81F5-DD28EC1E18B7}" srcOrd="1" destOrd="0" presId="urn:microsoft.com/office/officeart/2016/7/layout/LinearBlockProcessNumbered"/>
    <dgm:cxn modelId="{F1F606D1-DF51-4CC6-A1C6-0A4B6153C46E}" type="presParOf" srcId="{11F92DE7-429F-4D93-8487-B37E42DC408B}" destId="{76E7058A-4A19-4744-9E9D-EC2597EC125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237975-46E9-4386-B4EA-9F7D48CD64A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700-31AB-46B8-8ED2-2218315D2EC9}">
      <dgm:prSet custT="1"/>
      <dgm:spPr/>
      <dgm:t>
        <a:bodyPr/>
        <a:lstStyle/>
        <a:p>
          <a:r>
            <a:rPr lang="en-US" sz="2200" dirty="0"/>
            <a:t>Contextual information (physical context, social context …) about whether the listener expects the speaker to be able to identify something from the referring expression</a:t>
          </a:r>
        </a:p>
      </dgm:t>
    </dgm:pt>
    <dgm:pt modelId="{7FA1673C-3734-47EB-9B28-9E9EC72D9269}" type="parTrans" cxnId="{EA2EF748-7912-47E1-8A45-5830BB33A88E}">
      <dgm:prSet/>
      <dgm:spPr/>
      <dgm:t>
        <a:bodyPr/>
        <a:lstStyle/>
        <a:p>
          <a:endParaRPr lang="en-US"/>
        </a:p>
      </dgm:t>
    </dgm:pt>
    <dgm:pt modelId="{789F289A-34D1-48F2-A835-ADFA0C74A799}" type="sibTrans" cxnId="{EA2EF748-7912-47E1-8A45-5830BB33A88E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D7CCAC87-26F1-42B5-A77E-B89CDD81F4BE}">
      <dgm:prSet/>
      <dgm:spPr/>
      <dgm:t>
        <a:bodyPr/>
        <a:lstStyle/>
        <a:p>
          <a:r>
            <a:rPr lang="en-US" dirty="0"/>
            <a:t>Identifiable vs. not identifiable</a:t>
          </a:r>
        </a:p>
      </dgm:t>
    </dgm:pt>
    <dgm:pt modelId="{F4B21099-D9D3-4D4B-8733-E13AE7ADC179}" type="parTrans" cxnId="{94C0BC94-ED37-4111-951E-9FED12C847DC}">
      <dgm:prSet/>
      <dgm:spPr/>
      <dgm:t>
        <a:bodyPr/>
        <a:lstStyle/>
        <a:p>
          <a:endParaRPr lang="en-US"/>
        </a:p>
      </dgm:t>
    </dgm:pt>
    <dgm:pt modelId="{4FA78A08-4869-42FF-A77E-8B977299BCFC}" type="sibTrans" cxnId="{94C0BC94-ED37-4111-951E-9FED12C847D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42E01CE-CF15-48BF-9C0F-8277A6EA324E}">
      <dgm:prSet/>
      <dgm:spPr/>
      <dgm:t>
        <a:bodyPr/>
        <a:lstStyle/>
        <a:p>
          <a:r>
            <a:rPr lang="en-US" dirty="0"/>
            <a:t>Choice of a referential form to convey identifiability value (identifiable &gt; definite, non-identifiable &gt; indefinite)</a:t>
          </a:r>
        </a:p>
      </dgm:t>
    </dgm:pt>
    <dgm:pt modelId="{11767744-E860-44CA-B0CF-610DC1934E23}" type="parTrans" cxnId="{265522E9-2AA2-49FD-8F13-092E378D53FC}">
      <dgm:prSet/>
      <dgm:spPr/>
      <dgm:t>
        <a:bodyPr/>
        <a:lstStyle/>
        <a:p>
          <a:endParaRPr lang="en-US"/>
        </a:p>
      </dgm:t>
    </dgm:pt>
    <dgm:pt modelId="{E0973DEC-8B38-4413-A1CD-33F74D02BF20}" type="sibTrans" cxnId="{265522E9-2AA2-49FD-8F13-092E378D53FC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7356982-04DA-4578-841D-C22A5BC54C44}" type="pres">
      <dgm:prSet presAssocID="{E8237975-46E9-4386-B4EA-9F7D48CD64A0}" presName="Name0" presStyleCnt="0">
        <dgm:presLayoutVars>
          <dgm:animLvl val="lvl"/>
          <dgm:resizeHandles val="exact"/>
        </dgm:presLayoutVars>
      </dgm:prSet>
      <dgm:spPr/>
    </dgm:pt>
    <dgm:pt modelId="{0E0404A5-A8E6-4722-93DF-7A9DD7E2FADC}" type="pres">
      <dgm:prSet presAssocID="{9502E700-31AB-46B8-8ED2-2218315D2EC9}" presName="compositeNode" presStyleCnt="0">
        <dgm:presLayoutVars>
          <dgm:bulletEnabled val="1"/>
        </dgm:presLayoutVars>
      </dgm:prSet>
      <dgm:spPr/>
    </dgm:pt>
    <dgm:pt modelId="{EC60E4EC-D2D8-4F79-B190-41C18FD6A17A}" type="pres">
      <dgm:prSet presAssocID="{9502E700-31AB-46B8-8ED2-2218315D2EC9}" presName="bgRect" presStyleLbl="alignNode1" presStyleIdx="0" presStyleCnt="3" custScaleY="105420"/>
      <dgm:spPr/>
    </dgm:pt>
    <dgm:pt modelId="{F55A7BA0-01A9-452B-BD7E-C3BA7A085DDF}" type="pres">
      <dgm:prSet presAssocID="{789F289A-34D1-48F2-A835-ADFA0C74A799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97990334-1B9E-4B1D-B6B9-F79B2521BE8E}" type="pres">
      <dgm:prSet presAssocID="{9502E700-31AB-46B8-8ED2-2218315D2EC9}" presName="nodeRect" presStyleLbl="alignNode1" presStyleIdx="0" presStyleCnt="3">
        <dgm:presLayoutVars>
          <dgm:bulletEnabled val="1"/>
        </dgm:presLayoutVars>
      </dgm:prSet>
      <dgm:spPr/>
    </dgm:pt>
    <dgm:pt modelId="{E59BA462-3BE5-44AE-95B3-8378C3B2028B}" type="pres">
      <dgm:prSet presAssocID="{789F289A-34D1-48F2-A835-ADFA0C74A799}" presName="sibTrans" presStyleCnt="0"/>
      <dgm:spPr/>
    </dgm:pt>
    <dgm:pt modelId="{2385EBA3-30F1-49D4-8192-A8519858DFF5}" type="pres">
      <dgm:prSet presAssocID="{D7CCAC87-26F1-42B5-A77E-B89CDD81F4BE}" presName="compositeNode" presStyleCnt="0">
        <dgm:presLayoutVars>
          <dgm:bulletEnabled val="1"/>
        </dgm:presLayoutVars>
      </dgm:prSet>
      <dgm:spPr/>
    </dgm:pt>
    <dgm:pt modelId="{6A163A52-FCF5-4AA0-96FA-21AAEC5A9990}" type="pres">
      <dgm:prSet presAssocID="{D7CCAC87-26F1-42B5-A77E-B89CDD81F4BE}" presName="bgRect" presStyleLbl="alignNode1" presStyleIdx="1" presStyleCnt="3" custScaleY="105420"/>
      <dgm:spPr/>
    </dgm:pt>
    <dgm:pt modelId="{D89963F0-630B-4377-A8A6-A9E85B36DA34}" type="pres">
      <dgm:prSet presAssocID="{4FA78A08-4869-42FF-A77E-8B977299BCFC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9AF4C0D-AC25-49D0-8AAA-D573E72CEC46}" type="pres">
      <dgm:prSet presAssocID="{D7CCAC87-26F1-42B5-A77E-B89CDD81F4BE}" presName="nodeRect" presStyleLbl="alignNode1" presStyleIdx="1" presStyleCnt="3">
        <dgm:presLayoutVars>
          <dgm:bulletEnabled val="1"/>
        </dgm:presLayoutVars>
      </dgm:prSet>
      <dgm:spPr/>
    </dgm:pt>
    <dgm:pt modelId="{2C91C9DB-A9B6-4229-964A-F1D6BDDDFCFE}" type="pres">
      <dgm:prSet presAssocID="{4FA78A08-4869-42FF-A77E-8B977299BCFC}" presName="sibTrans" presStyleCnt="0"/>
      <dgm:spPr/>
    </dgm:pt>
    <dgm:pt modelId="{BB5D3B5F-5DB9-4986-9469-102CC6130E51}" type="pres">
      <dgm:prSet presAssocID="{C42E01CE-CF15-48BF-9C0F-8277A6EA324E}" presName="compositeNode" presStyleCnt="0">
        <dgm:presLayoutVars>
          <dgm:bulletEnabled val="1"/>
        </dgm:presLayoutVars>
      </dgm:prSet>
      <dgm:spPr/>
    </dgm:pt>
    <dgm:pt modelId="{1DC410BB-6500-4FBE-9608-6821327A1E10}" type="pres">
      <dgm:prSet presAssocID="{C42E01CE-CF15-48BF-9C0F-8277A6EA324E}" presName="bgRect" presStyleLbl="alignNode1" presStyleIdx="2" presStyleCnt="3" custScaleY="105420"/>
      <dgm:spPr/>
    </dgm:pt>
    <dgm:pt modelId="{6719EF9F-1324-46C9-80B6-68C07C16C184}" type="pres">
      <dgm:prSet presAssocID="{E0973DEC-8B38-4413-A1CD-33F74D02BF20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FFE83681-2EC2-4979-86FB-748DE0796621}" type="pres">
      <dgm:prSet presAssocID="{C42E01CE-CF15-48BF-9C0F-8277A6EA324E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2A0AE719-BEE0-4B49-9066-9B7902C2AF3D}" type="presOf" srcId="{D7CCAC87-26F1-42B5-A77E-B89CDD81F4BE}" destId="{6A163A52-FCF5-4AA0-96FA-21AAEC5A9990}" srcOrd="0" destOrd="0" presId="urn:microsoft.com/office/officeart/2016/7/layout/LinearBlockProcessNumbered"/>
    <dgm:cxn modelId="{575BB933-D3C5-4132-87E7-DA24E5FB90F9}" type="presOf" srcId="{9502E700-31AB-46B8-8ED2-2218315D2EC9}" destId="{EC60E4EC-D2D8-4F79-B190-41C18FD6A17A}" srcOrd="0" destOrd="0" presId="urn:microsoft.com/office/officeart/2016/7/layout/LinearBlockProcessNumbered"/>
    <dgm:cxn modelId="{9BCCBC5E-5DA6-4288-B490-EC799BE1A8F4}" type="presOf" srcId="{9502E700-31AB-46B8-8ED2-2218315D2EC9}" destId="{97990334-1B9E-4B1D-B6B9-F79B2521BE8E}" srcOrd="1" destOrd="0" presId="urn:microsoft.com/office/officeart/2016/7/layout/LinearBlockProcessNumbered"/>
    <dgm:cxn modelId="{1B03CB60-2B28-4383-B051-1E59E26801A1}" type="presOf" srcId="{4FA78A08-4869-42FF-A77E-8B977299BCFC}" destId="{D89963F0-630B-4377-A8A6-A9E85B36DA34}" srcOrd="0" destOrd="0" presId="urn:microsoft.com/office/officeart/2016/7/layout/LinearBlockProcessNumbered"/>
    <dgm:cxn modelId="{EA2EF748-7912-47E1-8A45-5830BB33A88E}" srcId="{E8237975-46E9-4386-B4EA-9F7D48CD64A0}" destId="{9502E700-31AB-46B8-8ED2-2218315D2EC9}" srcOrd="0" destOrd="0" parTransId="{7FA1673C-3734-47EB-9B28-9E9EC72D9269}" sibTransId="{789F289A-34D1-48F2-A835-ADFA0C74A799}"/>
    <dgm:cxn modelId="{1681A371-D5B5-457B-8B89-896907BE85DF}" type="presOf" srcId="{E8237975-46E9-4386-B4EA-9F7D48CD64A0}" destId="{17356982-04DA-4578-841D-C22A5BC54C44}" srcOrd="0" destOrd="0" presId="urn:microsoft.com/office/officeart/2016/7/layout/LinearBlockProcessNumbered"/>
    <dgm:cxn modelId="{62E7D593-A755-4520-87AB-737339CDB98C}" type="presOf" srcId="{C42E01CE-CF15-48BF-9C0F-8277A6EA324E}" destId="{FFE83681-2EC2-4979-86FB-748DE0796621}" srcOrd="1" destOrd="0" presId="urn:microsoft.com/office/officeart/2016/7/layout/LinearBlockProcessNumbered"/>
    <dgm:cxn modelId="{94C0BC94-ED37-4111-951E-9FED12C847DC}" srcId="{E8237975-46E9-4386-B4EA-9F7D48CD64A0}" destId="{D7CCAC87-26F1-42B5-A77E-B89CDD81F4BE}" srcOrd="1" destOrd="0" parTransId="{F4B21099-D9D3-4D4B-8733-E13AE7ADC179}" sibTransId="{4FA78A08-4869-42FF-A77E-8B977299BCFC}"/>
    <dgm:cxn modelId="{197AB7A1-B077-47D4-A1EB-5FF6245CA18A}" type="presOf" srcId="{789F289A-34D1-48F2-A835-ADFA0C74A799}" destId="{F55A7BA0-01A9-452B-BD7E-C3BA7A085DDF}" srcOrd="0" destOrd="0" presId="urn:microsoft.com/office/officeart/2016/7/layout/LinearBlockProcessNumbered"/>
    <dgm:cxn modelId="{DFCB9EC1-5000-44DD-A18C-76C499FB96AD}" type="presOf" srcId="{E0973DEC-8B38-4413-A1CD-33F74D02BF20}" destId="{6719EF9F-1324-46C9-80B6-68C07C16C184}" srcOrd="0" destOrd="0" presId="urn:microsoft.com/office/officeart/2016/7/layout/LinearBlockProcessNumbered"/>
    <dgm:cxn modelId="{F633ECD0-EE6A-4041-84AF-8526D91B6FC5}" type="presOf" srcId="{D7CCAC87-26F1-42B5-A77E-B89CDD81F4BE}" destId="{29AF4C0D-AC25-49D0-8AAA-D573E72CEC46}" srcOrd="1" destOrd="0" presId="urn:microsoft.com/office/officeart/2016/7/layout/LinearBlockProcessNumbered"/>
    <dgm:cxn modelId="{E383ABE4-B625-45C6-AA58-9494B29FC928}" type="presOf" srcId="{C42E01CE-CF15-48BF-9C0F-8277A6EA324E}" destId="{1DC410BB-6500-4FBE-9608-6821327A1E10}" srcOrd="0" destOrd="0" presId="urn:microsoft.com/office/officeart/2016/7/layout/LinearBlockProcessNumbered"/>
    <dgm:cxn modelId="{265522E9-2AA2-49FD-8F13-092E378D53FC}" srcId="{E8237975-46E9-4386-B4EA-9F7D48CD64A0}" destId="{C42E01CE-CF15-48BF-9C0F-8277A6EA324E}" srcOrd="2" destOrd="0" parTransId="{11767744-E860-44CA-B0CF-610DC1934E23}" sibTransId="{E0973DEC-8B38-4413-A1CD-33F74D02BF20}"/>
    <dgm:cxn modelId="{FC40BEBE-A7E8-4D19-ACA5-E34E360032AE}" type="presParOf" srcId="{17356982-04DA-4578-841D-C22A5BC54C44}" destId="{0E0404A5-A8E6-4722-93DF-7A9DD7E2FADC}" srcOrd="0" destOrd="0" presId="urn:microsoft.com/office/officeart/2016/7/layout/LinearBlockProcessNumbered"/>
    <dgm:cxn modelId="{222C9660-9495-4536-8161-90ED2632F0DC}" type="presParOf" srcId="{0E0404A5-A8E6-4722-93DF-7A9DD7E2FADC}" destId="{EC60E4EC-D2D8-4F79-B190-41C18FD6A17A}" srcOrd="0" destOrd="0" presId="urn:microsoft.com/office/officeart/2016/7/layout/LinearBlockProcessNumbered"/>
    <dgm:cxn modelId="{F10CF3F7-BF1C-4829-9FB3-E0A63B8EA5C8}" type="presParOf" srcId="{0E0404A5-A8E6-4722-93DF-7A9DD7E2FADC}" destId="{F55A7BA0-01A9-452B-BD7E-C3BA7A085DDF}" srcOrd="1" destOrd="0" presId="urn:microsoft.com/office/officeart/2016/7/layout/LinearBlockProcessNumbered"/>
    <dgm:cxn modelId="{46CD2321-3202-4FE6-8C5B-446F58DC2C75}" type="presParOf" srcId="{0E0404A5-A8E6-4722-93DF-7A9DD7E2FADC}" destId="{97990334-1B9E-4B1D-B6B9-F79B2521BE8E}" srcOrd="2" destOrd="0" presId="urn:microsoft.com/office/officeart/2016/7/layout/LinearBlockProcessNumbered"/>
    <dgm:cxn modelId="{9F63B5CC-A62D-45C5-A2F8-38A5249A909E}" type="presParOf" srcId="{17356982-04DA-4578-841D-C22A5BC54C44}" destId="{E59BA462-3BE5-44AE-95B3-8378C3B2028B}" srcOrd="1" destOrd="0" presId="urn:microsoft.com/office/officeart/2016/7/layout/LinearBlockProcessNumbered"/>
    <dgm:cxn modelId="{D5CD247C-B835-4ED7-A480-B13BFFB6CF12}" type="presParOf" srcId="{17356982-04DA-4578-841D-C22A5BC54C44}" destId="{2385EBA3-30F1-49D4-8192-A8519858DFF5}" srcOrd="2" destOrd="0" presId="urn:microsoft.com/office/officeart/2016/7/layout/LinearBlockProcessNumbered"/>
    <dgm:cxn modelId="{E26CFCCA-2CAA-4AD5-A205-317B81993281}" type="presParOf" srcId="{2385EBA3-30F1-49D4-8192-A8519858DFF5}" destId="{6A163A52-FCF5-4AA0-96FA-21AAEC5A9990}" srcOrd="0" destOrd="0" presId="urn:microsoft.com/office/officeart/2016/7/layout/LinearBlockProcessNumbered"/>
    <dgm:cxn modelId="{E1C1DF20-4123-4972-B1C3-DAB4BFDCB0A3}" type="presParOf" srcId="{2385EBA3-30F1-49D4-8192-A8519858DFF5}" destId="{D89963F0-630B-4377-A8A6-A9E85B36DA34}" srcOrd="1" destOrd="0" presId="urn:microsoft.com/office/officeart/2016/7/layout/LinearBlockProcessNumbered"/>
    <dgm:cxn modelId="{7348FB4A-91A9-4398-A77E-687FCB07F486}" type="presParOf" srcId="{2385EBA3-30F1-49D4-8192-A8519858DFF5}" destId="{29AF4C0D-AC25-49D0-8AAA-D573E72CEC46}" srcOrd="2" destOrd="0" presId="urn:microsoft.com/office/officeart/2016/7/layout/LinearBlockProcessNumbered"/>
    <dgm:cxn modelId="{E300E813-FA4B-4873-9A1E-85320DB4F10B}" type="presParOf" srcId="{17356982-04DA-4578-841D-C22A5BC54C44}" destId="{2C91C9DB-A9B6-4229-964A-F1D6BDDDFCFE}" srcOrd="3" destOrd="0" presId="urn:microsoft.com/office/officeart/2016/7/layout/LinearBlockProcessNumbered"/>
    <dgm:cxn modelId="{0FFD8DFD-8E42-4EB5-8943-486AB859D8B7}" type="presParOf" srcId="{17356982-04DA-4578-841D-C22A5BC54C44}" destId="{BB5D3B5F-5DB9-4986-9469-102CC6130E51}" srcOrd="4" destOrd="0" presId="urn:microsoft.com/office/officeart/2016/7/layout/LinearBlockProcessNumbered"/>
    <dgm:cxn modelId="{D3AA3D70-E270-4411-A3D0-24E4DA2E9275}" type="presParOf" srcId="{BB5D3B5F-5DB9-4986-9469-102CC6130E51}" destId="{1DC410BB-6500-4FBE-9608-6821327A1E10}" srcOrd="0" destOrd="0" presId="urn:microsoft.com/office/officeart/2016/7/layout/LinearBlockProcessNumbered"/>
    <dgm:cxn modelId="{FE3226E3-F13E-4E55-8DA2-367193FFD82D}" type="presParOf" srcId="{BB5D3B5F-5DB9-4986-9469-102CC6130E51}" destId="{6719EF9F-1324-46C9-80B6-68C07C16C184}" srcOrd="1" destOrd="0" presId="urn:microsoft.com/office/officeart/2016/7/layout/LinearBlockProcessNumbered"/>
    <dgm:cxn modelId="{0A02DE41-6548-4574-9AAA-A8ACC33E77BA}" type="presParOf" srcId="{BB5D3B5F-5DB9-4986-9469-102CC6130E51}" destId="{FFE83681-2EC2-4979-86FB-748DE079662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90B789-12F6-4630-B7B7-2A2BD5467EB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B9D0B7-169B-48CB-BAD3-A598368DDC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‘units’ we’ve been talking about in this course so far represent </a:t>
          </a:r>
          <a:r>
            <a:rPr lang="en-US" b="1"/>
            <a:t>intonation units</a:t>
          </a:r>
          <a:endParaRPr lang="en-US"/>
        </a:p>
      </dgm:t>
    </dgm:pt>
    <dgm:pt modelId="{7EF11A47-1C04-4162-BECA-9ECD28C0B8A1}" type="parTrans" cxnId="{BE3D528A-74C6-4924-95BF-CA0D2C7DA731}">
      <dgm:prSet/>
      <dgm:spPr/>
      <dgm:t>
        <a:bodyPr/>
        <a:lstStyle/>
        <a:p>
          <a:endParaRPr lang="en-US"/>
        </a:p>
      </dgm:t>
    </dgm:pt>
    <dgm:pt modelId="{ABC637A1-DD6D-4C6D-9DE6-156031635711}" type="sibTrans" cxnId="{BE3D528A-74C6-4924-95BF-CA0D2C7DA731}">
      <dgm:prSet/>
      <dgm:spPr/>
      <dgm:t>
        <a:bodyPr/>
        <a:lstStyle/>
        <a:p>
          <a:endParaRPr lang="en-US"/>
        </a:p>
      </dgm:t>
    </dgm:pt>
    <dgm:pt modelId="{3FBFF494-7065-4885-AA02-8750FD39F0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‘A short burst of speech’</a:t>
          </a:r>
        </a:p>
      </dgm:t>
    </dgm:pt>
    <dgm:pt modelId="{7742F3BF-879B-461A-907E-1791F2BF2A08}" type="parTrans" cxnId="{6BCF2780-31DC-43A5-80FE-1805E9E872E8}">
      <dgm:prSet/>
      <dgm:spPr/>
      <dgm:t>
        <a:bodyPr/>
        <a:lstStyle/>
        <a:p>
          <a:endParaRPr lang="en-US"/>
        </a:p>
      </dgm:t>
    </dgm:pt>
    <dgm:pt modelId="{B481B16B-4D92-44FE-9FA8-D5984A576C55}" type="sibTrans" cxnId="{6BCF2780-31DC-43A5-80FE-1805E9E872E8}">
      <dgm:prSet/>
      <dgm:spPr/>
      <dgm:t>
        <a:bodyPr/>
        <a:lstStyle/>
        <a:p>
          <a:endParaRPr lang="en-US"/>
        </a:p>
      </dgm:t>
    </dgm:pt>
    <dgm:pt modelId="{AEB3B3D8-4537-4602-AA77-DBC188983F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Intonation units are used to package information &amp; connect different parts of discourse</a:t>
          </a:r>
        </a:p>
      </dgm:t>
    </dgm:pt>
    <dgm:pt modelId="{56BA00EA-A688-48B7-ABDB-7E30B5D8799F}" type="parTrans" cxnId="{74814420-97F9-4AA1-9740-8F4B7F895E96}">
      <dgm:prSet/>
      <dgm:spPr/>
      <dgm:t>
        <a:bodyPr/>
        <a:lstStyle/>
        <a:p>
          <a:endParaRPr lang="en-US"/>
        </a:p>
      </dgm:t>
    </dgm:pt>
    <dgm:pt modelId="{AA617FC9-167D-4729-8AD0-554F1D101CFC}" type="sibTrans" cxnId="{74814420-97F9-4AA1-9740-8F4B7F895E96}">
      <dgm:prSet/>
      <dgm:spPr/>
      <dgm:t>
        <a:bodyPr/>
        <a:lstStyle/>
        <a:p>
          <a:endParaRPr lang="en-US"/>
        </a:p>
      </dgm:t>
    </dgm:pt>
    <dgm:pt modelId="{AB55FBD8-7A7D-47FA-91FC-0115ADCD8096}" type="pres">
      <dgm:prSet presAssocID="{7F90B789-12F6-4630-B7B7-2A2BD5467EB0}" presName="root" presStyleCnt="0">
        <dgm:presLayoutVars>
          <dgm:dir/>
          <dgm:resizeHandles val="exact"/>
        </dgm:presLayoutVars>
      </dgm:prSet>
      <dgm:spPr/>
    </dgm:pt>
    <dgm:pt modelId="{0A7B5ECE-5B55-4B99-A3A7-C9A4E19C4AEA}" type="pres">
      <dgm:prSet presAssocID="{D8B9D0B7-169B-48CB-BAD3-A598368DDC00}" presName="compNode" presStyleCnt="0"/>
      <dgm:spPr/>
    </dgm:pt>
    <dgm:pt modelId="{B431E420-2FF2-4AEF-BC51-35EDD04567AE}" type="pres">
      <dgm:prSet presAssocID="{D8B9D0B7-169B-48CB-BAD3-A598368DDC00}" presName="bgRect" presStyleLbl="bgShp" presStyleIdx="0" presStyleCnt="3"/>
      <dgm:spPr/>
    </dgm:pt>
    <dgm:pt modelId="{AF817BB5-726E-47E9-9A02-C355D0975162}" type="pres">
      <dgm:prSet presAssocID="{D8B9D0B7-169B-48CB-BAD3-A598368DDC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教室"/>
        </a:ext>
      </dgm:extLst>
    </dgm:pt>
    <dgm:pt modelId="{81EA584B-C081-41B5-9BF7-83BC64F93F43}" type="pres">
      <dgm:prSet presAssocID="{D8B9D0B7-169B-48CB-BAD3-A598368DDC00}" presName="spaceRect" presStyleCnt="0"/>
      <dgm:spPr/>
    </dgm:pt>
    <dgm:pt modelId="{76162AD9-267F-4582-A877-1A409C8DD408}" type="pres">
      <dgm:prSet presAssocID="{D8B9D0B7-169B-48CB-BAD3-A598368DDC00}" presName="parTx" presStyleLbl="revTx" presStyleIdx="0" presStyleCnt="3">
        <dgm:presLayoutVars>
          <dgm:chMax val="0"/>
          <dgm:chPref val="0"/>
        </dgm:presLayoutVars>
      </dgm:prSet>
      <dgm:spPr/>
    </dgm:pt>
    <dgm:pt modelId="{03EDED57-E9D9-4139-B615-73CDCF1DDE0D}" type="pres">
      <dgm:prSet presAssocID="{ABC637A1-DD6D-4C6D-9DE6-156031635711}" presName="sibTrans" presStyleCnt="0"/>
      <dgm:spPr/>
    </dgm:pt>
    <dgm:pt modelId="{AE095692-5AAD-474E-8D51-D5360E1B684B}" type="pres">
      <dgm:prSet presAssocID="{3FBFF494-7065-4885-AA02-8750FD39F016}" presName="compNode" presStyleCnt="0"/>
      <dgm:spPr/>
    </dgm:pt>
    <dgm:pt modelId="{12BA0AA3-94DE-4FD0-BCB5-2D905BC692D9}" type="pres">
      <dgm:prSet presAssocID="{3FBFF494-7065-4885-AA02-8750FD39F016}" presName="bgRect" presStyleLbl="bgShp" presStyleIdx="1" presStyleCnt="3"/>
      <dgm:spPr/>
    </dgm:pt>
    <dgm:pt modelId="{D1204322-4437-4E76-819C-80744659C185}" type="pres">
      <dgm:prSet presAssocID="{3FBFF494-7065-4885-AA02-8750FD39F0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麥克風"/>
        </a:ext>
      </dgm:extLst>
    </dgm:pt>
    <dgm:pt modelId="{F8F50579-699A-41D2-BC10-89B7D845AEF3}" type="pres">
      <dgm:prSet presAssocID="{3FBFF494-7065-4885-AA02-8750FD39F016}" presName="spaceRect" presStyleCnt="0"/>
      <dgm:spPr/>
    </dgm:pt>
    <dgm:pt modelId="{5C53DBC9-ED3D-43DA-84A9-EF48CAE80A5E}" type="pres">
      <dgm:prSet presAssocID="{3FBFF494-7065-4885-AA02-8750FD39F016}" presName="parTx" presStyleLbl="revTx" presStyleIdx="1" presStyleCnt="3">
        <dgm:presLayoutVars>
          <dgm:chMax val="0"/>
          <dgm:chPref val="0"/>
        </dgm:presLayoutVars>
      </dgm:prSet>
      <dgm:spPr/>
    </dgm:pt>
    <dgm:pt modelId="{055679C3-A50B-4A04-8793-EE75A05EEE30}" type="pres">
      <dgm:prSet presAssocID="{B481B16B-4D92-44FE-9FA8-D5984A576C55}" presName="sibTrans" presStyleCnt="0"/>
      <dgm:spPr/>
    </dgm:pt>
    <dgm:pt modelId="{0F763F9F-4951-4576-930E-72B699DBB457}" type="pres">
      <dgm:prSet presAssocID="{AEB3B3D8-4537-4602-AA77-DBC188983F5E}" presName="compNode" presStyleCnt="0"/>
      <dgm:spPr/>
    </dgm:pt>
    <dgm:pt modelId="{45A3636E-6EA3-499A-A792-751BD1F82B8D}" type="pres">
      <dgm:prSet presAssocID="{AEB3B3D8-4537-4602-AA77-DBC188983F5E}" presName="bgRect" presStyleLbl="bgShp" presStyleIdx="2" presStyleCnt="3"/>
      <dgm:spPr/>
    </dgm:pt>
    <dgm:pt modelId="{FFC8F8E3-48B2-49F1-B8FD-5F9407218059}" type="pres">
      <dgm:prSet presAssocID="{AEB3B3D8-4537-4602-AA77-DBC188983F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1F3F726B-DE8C-426A-978D-6D677052C871}" type="pres">
      <dgm:prSet presAssocID="{AEB3B3D8-4537-4602-AA77-DBC188983F5E}" presName="spaceRect" presStyleCnt="0"/>
      <dgm:spPr/>
    </dgm:pt>
    <dgm:pt modelId="{AECA59C8-E55E-4D3F-BA41-A44888F81311}" type="pres">
      <dgm:prSet presAssocID="{AEB3B3D8-4537-4602-AA77-DBC188983F5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4814420-97F9-4AA1-9740-8F4B7F895E96}" srcId="{7F90B789-12F6-4630-B7B7-2A2BD5467EB0}" destId="{AEB3B3D8-4537-4602-AA77-DBC188983F5E}" srcOrd="2" destOrd="0" parTransId="{56BA00EA-A688-48B7-ABDB-7E30B5D8799F}" sibTransId="{AA617FC9-167D-4729-8AD0-554F1D101CFC}"/>
    <dgm:cxn modelId="{85351638-7CEF-4450-A861-D86ED152C6A5}" type="presOf" srcId="{3FBFF494-7065-4885-AA02-8750FD39F016}" destId="{5C53DBC9-ED3D-43DA-84A9-EF48CAE80A5E}" srcOrd="0" destOrd="0" presId="urn:microsoft.com/office/officeart/2018/2/layout/IconVerticalSolidList"/>
    <dgm:cxn modelId="{BD7B0A5E-A2C9-4AD7-9FDF-078D8F7A952F}" type="presOf" srcId="{7F90B789-12F6-4630-B7B7-2A2BD5467EB0}" destId="{AB55FBD8-7A7D-47FA-91FC-0115ADCD8096}" srcOrd="0" destOrd="0" presId="urn:microsoft.com/office/officeart/2018/2/layout/IconVerticalSolidList"/>
    <dgm:cxn modelId="{6BCF2780-31DC-43A5-80FE-1805E9E872E8}" srcId="{7F90B789-12F6-4630-B7B7-2A2BD5467EB0}" destId="{3FBFF494-7065-4885-AA02-8750FD39F016}" srcOrd="1" destOrd="0" parTransId="{7742F3BF-879B-461A-907E-1791F2BF2A08}" sibTransId="{B481B16B-4D92-44FE-9FA8-D5984A576C55}"/>
    <dgm:cxn modelId="{BE3D528A-74C6-4924-95BF-CA0D2C7DA731}" srcId="{7F90B789-12F6-4630-B7B7-2A2BD5467EB0}" destId="{D8B9D0B7-169B-48CB-BAD3-A598368DDC00}" srcOrd="0" destOrd="0" parTransId="{7EF11A47-1C04-4162-BECA-9ECD28C0B8A1}" sibTransId="{ABC637A1-DD6D-4C6D-9DE6-156031635711}"/>
    <dgm:cxn modelId="{B7EE9BB6-3C56-4A00-A107-4DBB68ED3E17}" type="presOf" srcId="{D8B9D0B7-169B-48CB-BAD3-A598368DDC00}" destId="{76162AD9-267F-4582-A877-1A409C8DD408}" srcOrd="0" destOrd="0" presId="urn:microsoft.com/office/officeart/2018/2/layout/IconVerticalSolidList"/>
    <dgm:cxn modelId="{EA364EDA-07D6-4B98-88DC-15B294744D71}" type="presOf" srcId="{AEB3B3D8-4537-4602-AA77-DBC188983F5E}" destId="{AECA59C8-E55E-4D3F-BA41-A44888F81311}" srcOrd="0" destOrd="0" presId="urn:microsoft.com/office/officeart/2018/2/layout/IconVerticalSolidList"/>
    <dgm:cxn modelId="{73E7E590-1010-4773-8989-4A433D64582C}" type="presParOf" srcId="{AB55FBD8-7A7D-47FA-91FC-0115ADCD8096}" destId="{0A7B5ECE-5B55-4B99-A3A7-C9A4E19C4AEA}" srcOrd="0" destOrd="0" presId="urn:microsoft.com/office/officeart/2018/2/layout/IconVerticalSolidList"/>
    <dgm:cxn modelId="{EE68E32B-3C16-43EE-9A1A-40FEF07D5859}" type="presParOf" srcId="{0A7B5ECE-5B55-4B99-A3A7-C9A4E19C4AEA}" destId="{B431E420-2FF2-4AEF-BC51-35EDD04567AE}" srcOrd="0" destOrd="0" presId="urn:microsoft.com/office/officeart/2018/2/layout/IconVerticalSolidList"/>
    <dgm:cxn modelId="{0DAC0FF1-2B2E-4F37-A9AE-F8E521390FC1}" type="presParOf" srcId="{0A7B5ECE-5B55-4B99-A3A7-C9A4E19C4AEA}" destId="{AF817BB5-726E-47E9-9A02-C355D0975162}" srcOrd="1" destOrd="0" presId="urn:microsoft.com/office/officeart/2018/2/layout/IconVerticalSolidList"/>
    <dgm:cxn modelId="{20DE6D3F-68A8-422B-8698-A7C14089AF43}" type="presParOf" srcId="{0A7B5ECE-5B55-4B99-A3A7-C9A4E19C4AEA}" destId="{81EA584B-C081-41B5-9BF7-83BC64F93F43}" srcOrd="2" destOrd="0" presId="urn:microsoft.com/office/officeart/2018/2/layout/IconVerticalSolidList"/>
    <dgm:cxn modelId="{07795302-E333-40EC-95A4-8D7F516D3804}" type="presParOf" srcId="{0A7B5ECE-5B55-4B99-A3A7-C9A4E19C4AEA}" destId="{76162AD9-267F-4582-A877-1A409C8DD408}" srcOrd="3" destOrd="0" presId="urn:microsoft.com/office/officeart/2018/2/layout/IconVerticalSolidList"/>
    <dgm:cxn modelId="{3CBABED4-73CC-4BD7-9CE4-9588DCEB69B0}" type="presParOf" srcId="{AB55FBD8-7A7D-47FA-91FC-0115ADCD8096}" destId="{03EDED57-E9D9-4139-B615-73CDCF1DDE0D}" srcOrd="1" destOrd="0" presId="urn:microsoft.com/office/officeart/2018/2/layout/IconVerticalSolidList"/>
    <dgm:cxn modelId="{3DAB6084-4C13-4532-8BC3-CEF596526952}" type="presParOf" srcId="{AB55FBD8-7A7D-47FA-91FC-0115ADCD8096}" destId="{AE095692-5AAD-474E-8D51-D5360E1B684B}" srcOrd="2" destOrd="0" presId="urn:microsoft.com/office/officeart/2018/2/layout/IconVerticalSolidList"/>
    <dgm:cxn modelId="{E8B39E33-9DCA-407D-A5AD-75D67E394BCC}" type="presParOf" srcId="{AE095692-5AAD-474E-8D51-D5360E1B684B}" destId="{12BA0AA3-94DE-4FD0-BCB5-2D905BC692D9}" srcOrd="0" destOrd="0" presId="urn:microsoft.com/office/officeart/2018/2/layout/IconVerticalSolidList"/>
    <dgm:cxn modelId="{38FAF1F2-FDCD-4F30-BAB3-657C25F74E86}" type="presParOf" srcId="{AE095692-5AAD-474E-8D51-D5360E1B684B}" destId="{D1204322-4437-4E76-819C-80744659C185}" srcOrd="1" destOrd="0" presId="urn:microsoft.com/office/officeart/2018/2/layout/IconVerticalSolidList"/>
    <dgm:cxn modelId="{5D3A7070-CB9F-43EF-B49B-2ED92D13EA9C}" type="presParOf" srcId="{AE095692-5AAD-474E-8D51-D5360E1B684B}" destId="{F8F50579-699A-41D2-BC10-89B7D845AEF3}" srcOrd="2" destOrd="0" presId="urn:microsoft.com/office/officeart/2018/2/layout/IconVerticalSolidList"/>
    <dgm:cxn modelId="{06B14B46-4FE4-46C3-A253-572FA9FBBAFA}" type="presParOf" srcId="{AE095692-5AAD-474E-8D51-D5360E1B684B}" destId="{5C53DBC9-ED3D-43DA-84A9-EF48CAE80A5E}" srcOrd="3" destOrd="0" presId="urn:microsoft.com/office/officeart/2018/2/layout/IconVerticalSolidList"/>
    <dgm:cxn modelId="{FEA57E52-4B2C-4966-B916-7F986029E79B}" type="presParOf" srcId="{AB55FBD8-7A7D-47FA-91FC-0115ADCD8096}" destId="{055679C3-A50B-4A04-8793-EE75A05EEE30}" srcOrd="3" destOrd="0" presId="urn:microsoft.com/office/officeart/2018/2/layout/IconVerticalSolidList"/>
    <dgm:cxn modelId="{0B6D4ABE-75FA-445C-B27A-C1CC282E4FBD}" type="presParOf" srcId="{AB55FBD8-7A7D-47FA-91FC-0115ADCD8096}" destId="{0F763F9F-4951-4576-930E-72B699DBB457}" srcOrd="4" destOrd="0" presId="urn:microsoft.com/office/officeart/2018/2/layout/IconVerticalSolidList"/>
    <dgm:cxn modelId="{963F8778-83A8-48B3-8A2C-8FA2A4DFD009}" type="presParOf" srcId="{0F763F9F-4951-4576-930E-72B699DBB457}" destId="{45A3636E-6EA3-499A-A792-751BD1F82B8D}" srcOrd="0" destOrd="0" presId="urn:microsoft.com/office/officeart/2018/2/layout/IconVerticalSolidList"/>
    <dgm:cxn modelId="{F9340775-EF04-4EB9-8164-B2AE35F8F9C5}" type="presParOf" srcId="{0F763F9F-4951-4576-930E-72B699DBB457}" destId="{FFC8F8E3-48B2-49F1-B8FD-5F9407218059}" srcOrd="1" destOrd="0" presId="urn:microsoft.com/office/officeart/2018/2/layout/IconVerticalSolidList"/>
    <dgm:cxn modelId="{9B1C8CD2-556B-44B3-857C-029A55F2D7A0}" type="presParOf" srcId="{0F763F9F-4951-4576-930E-72B699DBB457}" destId="{1F3F726B-DE8C-426A-978D-6D677052C871}" srcOrd="2" destOrd="0" presId="urn:microsoft.com/office/officeart/2018/2/layout/IconVerticalSolidList"/>
    <dgm:cxn modelId="{43E871F5-3C55-48F1-BB77-CAF991E371A9}" type="presParOf" srcId="{0F763F9F-4951-4576-930E-72B699DBB457}" destId="{AECA59C8-E55E-4D3F-BA41-A44888F813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8ED13-FBAC-425B-83FA-481B9DADA4F8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Contextual information (</a:t>
          </a:r>
          <a:r>
            <a:rPr lang="en-US" sz="2200" kern="1200" dirty="0" err="1"/>
            <a:t>gapUnits</a:t>
          </a:r>
          <a:r>
            <a:rPr lang="en-US" sz="2200" kern="1200" dirty="0"/>
            <a:t>, physical context, social context …) about how accessible something is</a:t>
          </a:r>
        </a:p>
      </dsp:txBody>
      <dsp:txXfrm>
        <a:off x="785" y="1514431"/>
        <a:ext cx="3182540" cy="2271648"/>
      </dsp:txXfrm>
    </dsp:sp>
    <dsp:sp modelId="{ADC77797-7525-4953-B0D6-6113B253C789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5" y="0"/>
        <a:ext cx="3182540" cy="1514432"/>
      </dsp:txXfrm>
    </dsp:sp>
    <dsp:sp modelId="{10C4ECC7-33E0-4C77-B9F7-B8BC3FFB1A8D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High/low accessibility</a:t>
          </a:r>
        </a:p>
      </dsp:txBody>
      <dsp:txXfrm>
        <a:off x="3437929" y="1514431"/>
        <a:ext cx="3182540" cy="2271648"/>
      </dsp:txXfrm>
    </dsp:sp>
    <dsp:sp modelId="{F740442B-9DD7-4DA6-AB88-2C90B3FA9B46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427AECA7-C6EA-4CF7-B490-DB7B57F4C036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Choice of a referential form to convey that level of accessibility (higher accessibility &gt; smaller, less specific forms)</a:t>
          </a:r>
        </a:p>
      </dsp:txBody>
      <dsp:txXfrm>
        <a:off x="6875073" y="1514431"/>
        <a:ext cx="3182540" cy="2271648"/>
      </dsp:txXfrm>
    </dsp:sp>
    <dsp:sp modelId="{331F8B3A-565B-4E45-81F5-DD28EC1E18B7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0E4EC-D2D8-4F79-B190-41C18FD6A17A}">
      <dsp:nvSpPr>
        <dsp:cNvPr id="0" name=""/>
        <dsp:cNvSpPr/>
      </dsp:nvSpPr>
      <dsp:spPr>
        <a:xfrm>
          <a:off x="827" y="225426"/>
          <a:ext cx="3353220" cy="42419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224" tIns="0" rIns="331224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Contextual information (physical context, social context …) about whether the listener expects the speaker to be able to identify something from the referring expression</a:t>
          </a:r>
        </a:p>
      </dsp:txBody>
      <dsp:txXfrm>
        <a:off x="827" y="1922209"/>
        <a:ext cx="3353220" cy="2545174"/>
      </dsp:txXfrm>
    </dsp:sp>
    <dsp:sp modelId="{F55A7BA0-01A9-452B-BD7E-C3BA7A085DDF}">
      <dsp:nvSpPr>
        <dsp:cNvPr id="0" name=""/>
        <dsp:cNvSpPr/>
      </dsp:nvSpPr>
      <dsp:spPr>
        <a:xfrm>
          <a:off x="827" y="334473"/>
          <a:ext cx="3353220" cy="160954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224" tIns="165100" rIns="33122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27" y="334473"/>
        <a:ext cx="3353220" cy="1609545"/>
      </dsp:txXfrm>
    </dsp:sp>
    <dsp:sp modelId="{6A163A52-FCF5-4AA0-96FA-21AAEC5A9990}">
      <dsp:nvSpPr>
        <dsp:cNvPr id="0" name=""/>
        <dsp:cNvSpPr/>
      </dsp:nvSpPr>
      <dsp:spPr>
        <a:xfrm>
          <a:off x="3622305" y="225426"/>
          <a:ext cx="3353220" cy="42419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224" tIns="0" rIns="33122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Identifiable vs. not identifiable</a:t>
          </a:r>
        </a:p>
      </dsp:txBody>
      <dsp:txXfrm>
        <a:off x="3622305" y="1922209"/>
        <a:ext cx="3353220" cy="2545174"/>
      </dsp:txXfrm>
    </dsp:sp>
    <dsp:sp modelId="{D89963F0-630B-4377-A8A6-A9E85B36DA34}">
      <dsp:nvSpPr>
        <dsp:cNvPr id="0" name=""/>
        <dsp:cNvSpPr/>
      </dsp:nvSpPr>
      <dsp:spPr>
        <a:xfrm>
          <a:off x="3622305" y="334473"/>
          <a:ext cx="3353220" cy="160954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224" tIns="165100" rIns="33122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22305" y="334473"/>
        <a:ext cx="3353220" cy="1609545"/>
      </dsp:txXfrm>
    </dsp:sp>
    <dsp:sp modelId="{1DC410BB-6500-4FBE-9608-6821327A1E10}">
      <dsp:nvSpPr>
        <dsp:cNvPr id="0" name=""/>
        <dsp:cNvSpPr/>
      </dsp:nvSpPr>
      <dsp:spPr>
        <a:xfrm>
          <a:off x="7243783" y="225426"/>
          <a:ext cx="3353220" cy="42419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224" tIns="0" rIns="33122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Choice of a referential form to convey identifiability value (identifiable &gt; definite, non-identifiable &gt; indefinite)</a:t>
          </a:r>
        </a:p>
      </dsp:txBody>
      <dsp:txXfrm>
        <a:off x="7243783" y="1922209"/>
        <a:ext cx="3353220" cy="2545174"/>
      </dsp:txXfrm>
    </dsp:sp>
    <dsp:sp modelId="{6719EF9F-1324-46C9-80B6-68C07C16C184}">
      <dsp:nvSpPr>
        <dsp:cNvPr id="0" name=""/>
        <dsp:cNvSpPr/>
      </dsp:nvSpPr>
      <dsp:spPr>
        <a:xfrm>
          <a:off x="7243783" y="334473"/>
          <a:ext cx="3353220" cy="160954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1224" tIns="165100" rIns="33122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243783" y="334473"/>
        <a:ext cx="3353220" cy="16095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1E420-2FF2-4AEF-BC51-35EDD04567AE}">
      <dsp:nvSpPr>
        <dsp:cNvPr id="0" name=""/>
        <dsp:cNvSpPr/>
      </dsp:nvSpPr>
      <dsp:spPr>
        <a:xfrm>
          <a:off x="0" y="389"/>
          <a:ext cx="10058399" cy="9121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817BB5-726E-47E9-9A02-C355D0975162}">
      <dsp:nvSpPr>
        <dsp:cNvPr id="0" name=""/>
        <dsp:cNvSpPr/>
      </dsp:nvSpPr>
      <dsp:spPr>
        <a:xfrm>
          <a:off x="275924" y="205622"/>
          <a:ext cx="501680" cy="501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162AD9-267F-4582-A877-1A409C8DD408}">
      <dsp:nvSpPr>
        <dsp:cNvPr id="0" name=""/>
        <dsp:cNvSpPr/>
      </dsp:nvSpPr>
      <dsp:spPr>
        <a:xfrm>
          <a:off x="1053529" y="389"/>
          <a:ext cx="9004870" cy="91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36" tIns="96536" rIns="96536" bIns="96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‘units’ we’ve been talking about in this course so far represent </a:t>
          </a:r>
          <a:r>
            <a:rPr lang="en-US" sz="2500" b="1" kern="1200"/>
            <a:t>intonation units</a:t>
          </a:r>
          <a:endParaRPr lang="en-US" sz="2500" kern="1200"/>
        </a:p>
      </dsp:txBody>
      <dsp:txXfrm>
        <a:off x="1053529" y="389"/>
        <a:ext cx="9004870" cy="912146"/>
      </dsp:txXfrm>
    </dsp:sp>
    <dsp:sp modelId="{12BA0AA3-94DE-4FD0-BCB5-2D905BC692D9}">
      <dsp:nvSpPr>
        <dsp:cNvPr id="0" name=""/>
        <dsp:cNvSpPr/>
      </dsp:nvSpPr>
      <dsp:spPr>
        <a:xfrm>
          <a:off x="0" y="1140573"/>
          <a:ext cx="10058399" cy="9121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04322-4437-4E76-819C-80744659C185}">
      <dsp:nvSpPr>
        <dsp:cNvPr id="0" name=""/>
        <dsp:cNvSpPr/>
      </dsp:nvSpPr>
      <dsp:spPr>
        <a:xfrm>
          <a:off x="275924" y="1345806"/>
          <a:ext cx="501680" cy="501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3DBC9-ED3D-43DA-84A9-EF48CAE80A5E}">
      <dsp:nvSpPr>
        <dsp:cNvPr id="0" name=""/>
        <dsp:cNvSpPr/>
      </dsp:nvSpPr>
      <dsp:spPr>
        <a:xfrm>
          <a:off x="1053529" y="1140573"/>
          <a:ext cx="9004870" cy="91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36" tIns="96536" rIns="96536" bIns="96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‘A short burst of speech’</a:t>
          </a:r>
        </a:p>
      </dsp:txBody>
      <dsp:txXfrm>
        <a:off x="1053529" y="1140573"/>
        <a:ext cx="9004870" cy="912146"/>
      </dsp:txXfrm>
    </dsp:sp>
    <dsp:sp modelId="{45A3636E-6EA3-499A-A792-751BD1F82B8D}">
      <dsp:nvSpPr>
        <dsp:cNvPr id="0" name=""/>
        <dsp:cNvSpPr/>
      </dsp:nvSpPr>
      <dsp:spPr>
        <a:xfrm>
          <a:off x="0" y="2280757"/>
          <a:ext cx="10058399" cy="91214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8F8E3-48B2-49F1-B8FD-5F9407218059}">
      <dsp:nvSpPr>
        <dsp:cNvPr id="0" name=""/>
        <dsp:cNvSpPr/>
      </dsp:nvSpPr>
      <dsp:spPr>
        <a:xfrm>
          <a:off x="275924" y="2485990"/>
          <a:ext cx="501680" cy="501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A59C8-E55E-4D3F-BA41-A44888F81311}">
      <dsp:nvSpPr>
        <dsp:cNvPr id="0" name=""/>
        <dsp:cNvSpPr/>
      </dsp:nvSpPr>
      <dsp:spPr>
        <a:xfrm>
          <a:off x="1053529" y="2280757"/>
          <a:ext cx="9004870" cy="912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536" tIns="96536" rIns="96536" bIns="965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Intonation units are used to package information &amp; connect different parts of discourse</a:t>
          </a:r>
        </a:p>
      </dsp:txBody>
      <dsp:txXfrm>
        <a:off x="1053529" y="2280757"/>
        <a:ext cx="9004870" cy="912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F7265-9714-40CD-87E4-791D4405C151}" type="datetimeFigureOut">
              <a:rPr lang="zh-HK" altLang="en-US" smtClean="0"/>
              <a:t>8/2/2023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A105A-621D-49A7-96AE-E239F13EC64D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1026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22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1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4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7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4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00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3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02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8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81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7C6DF19-D007-3CD3-A21C-2476CC076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altLang="zh-HK" sz="5000">
                <a:solidFill>
                  <a:srgbClr val="FFFFFF"/>
                </a:solidFill>
              </a:rPr>
              <a:t>Week 5:</a:t>
            </a:r>
            <a:r>
              <a:rPr lang="zh-TW" altLang="en-US" sz="5000">
                <a:solidFill>
                  <a:srgbClr val="FFFFFF"/>
                </a:solidFill>
              </a:rPr>
              <a:t> </a:t>
            </a:r>
            <a:r>
              <a:rPr lang="en-US" altLang="zh-TW" sz="5000">
                <a:solidFill>
                  <a:srgbClr val="FFFFFF"/>
                </a:solidFill>
              </a:rPr>
              <a:t>Transcription and intonation</a:t>
            </a:r>
            <a:endParaRPr lang="zh-HK" altLang="en-US" sz="500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30B67A-B48A-369E-596A-C9B40863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altLang="zh-HK" sz="1800">
                <a:solidFill>
                  <a:srgbClr val="FFFFFF"/>
                </a:solidFill>
              </a:rPr>
              <a:t>Ryan Ka Yau Lai</a:t>
            </a:r>
          </a:p>
          <a:p>
            <a:r>
              <a:rPr lang="en-US" altLang="zh-HK" sz="1800">
                <a:solidFill>
                  <a:srgbClr val="FFFFFF"/>
                </a:solidFill>
              </a:rPr>
              <a:t>University of California, Santa Barbara</a:t>
            </a:r>
            <a:endParaRPr lang="zh-HK" altLang="en-US" sz="18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3494AB5-A0C7-2A8F-2D52-CA821CF1C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03" b="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8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am of paper forming a curve">
            <a:extLst>
              <a:ext uri="{FF2B5EF4-FFF2-40B4-BE49-F238E27FC236}">
                <a16:creationId xmlns:a16="http://schemas.microsoft.com/office/drawing/2014/main" id="{733AF189-6E5F-4A73-8C94-AE4D47310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5" b="1725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63E979-4F56-88B4-3485-152F1CDF6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91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3400" dirty="0">
                <a:solidFill>
                  <a:schemeClr val="bg1"/>
                </a:solidFill>
              </a:rPr>
              <a:t>The rest of this section is on material that isn’t the focus of this course!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14A6F9-C297-F86C-9302-0FE83FCC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791" y="4735799"/>
            <a:ext cx="8722534" cy="60525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HK" sz="2500" spc="-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details will be taught in ling 170</a:t>
            </a:r>
          </a:p>
          <a:p>
            <a:pPr>
              <a:lnSpc>
                <a:spcPct val="90000"/>
              </a:lnSpc>
            </a:pPr>
            <a:r>
              <a:rPr lang="en-US" altLang="zh-HK" sz="2500" spc="-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but these concepts will still be useful for your papers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11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09822-3575-8283-E45A-099EA2B5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Common transcription conventions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657070A-37E3-F00A-E9CD-61994C081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410643"/>
              </p:ext>
            </p:extLst>
          </p:nvPr>
        </p:nvGraphicFramePr>
        <p:xfrm>
          <a:off x="497205" y="2365375"/>
          <a:ext cx="533209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1421243309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val="2789451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Convention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Meaning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1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(%)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Glottal release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7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(H)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Inbreath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5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</a:t>
                      </a:r>
                      <a:r>
                        <a:rPr lang="en-US" altLang="zh-HK" sz="2800" dirty="0" err="1"/>
                        <a:t>Hx</a:t>
                      </a:r>
                      <a:r>
                        <a:rPr lang="en-US" altLang="zh-HK" sz="2800" dirty="0"/>
                        <a:t>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Exhalation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@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Laughter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6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(TSK)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Tsk-tsk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44547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7E87ACA2-1EE4-31E0-6DBF-26D581A4A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8811204"/>
              </p:ext>
            </p:extLst>
          </p:nvPr>
        </p:nvGraphicFramePr>
        <p:xfrm>
          <a:off x="6362700" y="2365375"/>
          <a:ext cx="533209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1421243309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val="2789451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Convention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Meaning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1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(.)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Shorter pause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7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(…)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Longer pause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5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#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Unclear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[</a:t>
                      </a:r>
                      <a:r>
                        <a:rPr lang="zh-TW" altLang="en-US" sz="2800" dirty="0"/>
                        <a:t> </a:t>
                      </a:r>
                      <a:r>
                        <a:rPr lang="en-US" altLang="zh-TW" sz="2800" dirty="0"/>
                        <a:t>]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Overlap brackets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6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 err="1"/>
                        <a:t>wor:d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Lengthening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32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2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56E636-27DA-6242-8CBC-6A98F44F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altLang="zh-HK" dirty="0">
                <a:solidFill>
                  <a:srgbClr val="FFFFFF"/>
                </a:solidFill>
              </a:rPr>
              <a:t>Intonation units (IUs)</a:t>
            </a:r>
            <a:endParaRPr lang="zh-HK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14" name="內容版面配置區 2">
            <a:extLst>
              <a:ext uri="{FF2B5EF4-FFF2-40B4-BE49-F238E27FC236}">
                <a16:creationId xmlns:a16="http://schemas.microsoft.com/office/drawing/2014/main" id="{F6C20EF2-096C-1C4F-8082-6FB89D35FD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675694"/>
          <a:ext cx="10058400" cy="3193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3751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167" y="1838326"/>
            <a:ext cx="2456992" cy="22308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HK" sz="3600" dirty="0">
                <a:solidFill>
                  <a:srgbClr val="FFFFFF"/>
                </a:solidFill>
              </a:rPr>
              <a:t>IUs:</a:t>
            </a:r>
            <a:br>
              <a:rPr lang="en-US" altLang="zh-HK" sz="3600" dirty="0">
                <a:solidFill>
                  <a:srgbClr val="FFFFFF"/>
                </a:solidFill>
              </a:rPr>
            </a:br>
            <a:r>
              <a:rPr lang="en-US" altLang="zh-HK" sz="3600" b="1" dirty="0">
                <a:solidFill>
                  <a:srgbClr val="FFFFFF"/>
                </a:solidFill>
              </a:rPr>
              <a:t>packaging information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BEAD09CB-E1B4-6F39-DA29-97E7502C9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39"/>
          <a:stretch/>
        </p:blipFill>
        <p:spPr>
          <a:xfrm>
            <a:off x="2371725" y="647703"/>
            <a:ext cx="9654924" cy="5629268"/>
          </a:xfrm>
          <a:prstGeom prst="rect">
            <a:avLst/>
          </a:prstGeom>
        </p:spPr>
      </p:pic>
      <p:pic>
        <p:nvPicPr>
          <p:cNvPr id="3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BDA11DF3-FA42-6C6B-FFF6-10120205FE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279" y="45641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4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8E9C91B-7EAD-4562-AB0E-DFB9663A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37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77A324B-C82F-1FDF-A67B-13FD6B41DB05}"/>
              </a:ext>
            </a:extLst>
          </p:cNvPr>
          <p:cNvGrpSpPr/>
          <p:nvPr/>
        </p:nvGrpSpPr>
        <p:grpSpPr>
          <a:xfrm>
            <a:off x="1682681" y="801793"/>
            <a:ext cx="8826637" cy="5273056"/>
            <a:chOff x="142240" y="377825"/>
            <a:chExt cx="9534525" cy="569595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9E17377-81D5-095F-B5CD-4B3F534ED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0" y="377825"/>
              <a:ext cx="9534525" cy="5695950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505269C-DB89-6D53-5D38-770AAA7A1A95}"/>
                </a:ext>
              </a:extLst>
            </p:cNvPr>
            <p:cNvSpPr txBox="1"/>
            <p:nvPr/>
          </p:nvSpPr>
          <p:spPr>
            <a:xfrm>
              <a:off x="5971540" y="1118870"/>
              <a:ext cx="2397760" cy="369332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HK" sz="1600" dirty="0"/>
                <a:t>Holistic (regulatory)</a:t>
              </a:r>
              <a:endParaRPr lang="zh-HK" altLang="en-US" sz="16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1F9F08A-8AC0-2AF9-2DE9-BBE15C077E9A}"/>
                </a:ext>
              </a:extLst>
            </p:cNvPr>
            <p:cNvSpPr txBox="1"/>
            <p:nvPr/>
          </p:nvSpPr>
          <p:spPr>
            <a:xfrm>
              <a:off x="5971540" y="2397403"/>
              <a:ext cx="2397760" cy="36933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HK" sz="1600" dirty="0"/>
                <a:t>Integrative (substantive)</a:t>
              </a:r>
              <a:endParaRPr lang="zh-HK" altLang="en-US" sz="1600" dirty="0"/>
            </a:p>
          </p:txBody>
        </p:sp>
      </p:grpSp>
      <p:pic>
        <p:nvPicPr>
          <p:cNvPr id="3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93567351-AFD8-19AA-8C90-DC0B4D9E9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647" y="312509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E17377-81D5-095F-B5CD-4B3F534E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911" y="792472"/>
            <a:ext cx="8826637" cy="5273056"/>
          </a:xfrm>
          <a:prstGeom prst="rect">
            <a:avLst/>
          </a:prstGeom>
        </p:spPr>
      </p:pic>
      <p:pic>
        <p:nvPicPr>
          <p:cNvPr id="3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93567351-AFD8-19AA-8C90-DC0B4D9E9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647" y="3125099"/>
            <a:ext cx="406400" cy="4064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2C578A4-361D-A432-52D2-8A900B3C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47" y="-76200"/>
            <a:ext cx="9800767" cy="6401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HK" sz="3600" b="1" dirty="0">
                <a:solidFill>
                  <a:srgbClr val="FFFFFF"/>
                </a:solidFill>
                <a:highlight>
                  <a:srgbClr val="000000"/>
                </a:highlight>
              </a:rPr>
              <a:t>Holistic IUs: Interjections, ‘discourse markers’ 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71C01E-7145-1467-CCAB-B6AD857AC071}"/>
              </a:ext>
            </a:extLst>
          </p:cNvPr>
          <p:cNvSpPr/>
          <p:nvPr/>
        </p:nvSpPr>
        <p:spPr>
          <a:xfrm>
            <a:off x="3343275" y="1297531"/>
            <a:ext cx="438150" cy="39792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D37D4F-DB66-58CF-4434-CCEE30B8A0AA}"/>
              </a:ext>
            </a:extLst>
          </p:cNvPr>
          <p:cNvSpPr/>
          <p:nvPr/>
        </p:nvSpPr>
        <p:spPr>
          <a:xfrm>
            <a:off x="2924175" y="1721787"/>
            <a:ext cx="419100" cy="378869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95C9A2-D212-ADB6-AE43-06EBCC0A02E2}"/>
              </a:ext>
            </a:extLst>
          </p:cNvPr>
          <p:cNvSpPr/>
          <p:nvPr/>
        </p:nvSpPr>
        <p:spPr>
          <a:xfrm>
            <a:off x="2924174" y="2148511"/>
            <a:ext cx="600075" cy="39792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88A225-E5E4-AE4D-77AC-E37BFC4F5057}"/>
              </a:ext>
            </a:extLst>
          </p:cNvPr>
          <p:cNvSpPr/>
          <p:nvPr/>
        </p:nvSpPr>
        <p:spPr>
          <a:xfrm>
            <a:off x="3343275" y="3031080"/>
            <a:ext cx="514350" cy="39792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53FBF8-833A-D036-0FD2-D2F20165D96E}"/>
              </a:ext>
            </a:extLst>
          </p:cNvPr>
          <p:cNvSpPr/>
          <p:nvPr/>
        </p:nvSpPr>
        <p:spPr>
          <a:xfrm>
            <a:off x="3857625" y="4400550"/>
            <a:ext cx="438150" cy="39792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B40834-1921-AA39-F9E5-A611B9719FDA}"/>
              </a:ext>
            </a:extLst>
          </p:cNvPr>
          <p:cNvSpPr/>
          <p:nvPr/>
        </p:nvSpPr>
        <p:spPr>
          <a:xfrm>
            <a:off x="3381375" y="4837139"/>
            <a:ext cx="647700" cy="397920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E6836A-1C77-B692-923D-099F80B87FFB}"/>
              </a:ext>
            </a:extLst>
          </p:cNvPr>
          <p:cNvSpPr txBox="1"/>
          <p:nvPr/>
        </p:nvSpPr>
        <p:spPr>
          <a:xfrm>
            <a:off x="7079186" y="1487819"/>
            <a:ext cx="2219739" cy="341911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HK" sz="1600" dirty="0"/>
              <a:t>Holistic (regulatory)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83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77A324B-C82F-1FDF-A67B-13FD6B41DB05}"/>
              </a:ext>
            </a:extLst>
          </p:cNvPr>
          <p:cNvGrpSpPr/>
          <p:nvPr/>
        </p:nvGrpSpPr>
        <p:grpSpPr>
          <a:xfrm>
            <a:off x="1566911" y="792472"/>
            <a:ext cx="8826637" cy="5273056"/>
            <a:chOff x="142240" y="377825"/>
            <a:chExt cx="9534525" cy="569595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9E17377-81D5-095F-B5CD-4B3F534ED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0" y="377825"/>
              <a:ext cx="9534525" cy="569595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1F9F08A-8AC0-2AF9-2DE9-BBE15C077E9A}"/>
                </a:ext>
              </a:extLst>
            </p:cNvPr>
            <p:cNvSpPr txBox="1"/>
            <p:nvPr/>
          </p:nvSpPr>
          <p:spPr>
            <a:xfrm>
              <a:off x="5971540" y="2397403"/>
              <a:ext cx="2397760" cy="36933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HK" sz="1600" dirty="0"/>
                <a:t>Integrative (substantive)</a:t>
              </a:r>
              <a:endParaRPr lang="zh-HK" altLang="en-US" sz="1600" dirty="0"/>
            </a:p>
          </p:txBody>
        </p:sp>
      </p:grpSp>
      <p:pic>
        <p:nvPicPr>
          <p:cNvPr id="3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93567351-AFD8-19AA-8C90-DC0B4D9E9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647" y="3125099"/>
            <a:ext cx="406400" cy="40640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2C578A4-361D-A432-52D2-8A900B3C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47" y="-76200"/>
            <a:ext cx="9800767" cy="6401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HK" sz="3600" b="1" dirty="0">
                <a:solidFill>
                  <a:srgbClr val="FFFFFF"/>
                </a:solidFill>
                <a:highlight>
                  <a:srgbClr val="000000"/>
                </a:highlight>
              </a:rPr>
              <a:t>Integrative IUs: ‘One new referent per IU’ tendency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71C01E-7145-1467-CCAB-B6AD857AC071}"/>
              </a:ext>
            </a:extLst>
          </p:cNvPr>
          <p:cNvSpPr/>
          <p:nvPr/>
        </p:nvSpPr>
        <p:spPr>
          <a:xfrm>
            <a:off x="3943350" y="735445"/>
            <a:ext cx="6477000" cy="640195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C73C56-7E95-E5A0-80F3-DE290C0DA761}"/>
              </a:ext>
            </a:extLst>
          </p:cNvPr>
          <p:cNvSpPr/>
          <p:nvPr/>
        </p:nvSpPr>
        <p:spPr>
          <a:xfrm>
            <a:off x="4733925" y="3853983"/>
            <a:ext cx="1209675" cy="546567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5963CF-0266-5ECE-9980-934808C58CA8}"/>
              </a:ext>
            </a:extLst>
          </p:cNvPr>
          <p:cNvSpPr/>
          <p:nvPr/>
        </p:nvSpPr>
        <p:spPr>
          <a:xfrm>
            <a:off x="7019925" y="5168433"/>
            <a:ext cx="1209675" cy="546567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784A2D-393E-3FC1-B6A0-737BA85381FA}"/>
              </a:ext>
            </a:extLst>
          </p:cNvPr>
          <p:cNvSpPr/>
          <p:nvPr/>
        </p:nvSpPr>
        <p:spPr>
          <a:xfrm>
            <a:off x="4638675" y="5610225"/>
            <a:ext cx="1095375" cy="546567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6343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FA3E70A4-46EE-C343-9AA7-277229B3B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3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BFB55F-8D90-5D12-6649-5EDA45E3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939" y="640080"/>
            <a:ext cx="3659246" cy="285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FFFFFF"/>
                </a:solidFill>
              </a:rPr>
              <a:t>Adding a new tag scheme</a:t>
            </a:r>
            <a:endParaRPr lang="en-US" altLang="zh-HK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D77EAFFD-32CC-932A-76B5-7A2AF552560F}"/>
              </a:ext>
            </a:extLst>
          </p:cNvPr>
          <p:cNvSpPr txBox="1"/>
          <p:nvPr/>
        </p:nvSpPr>
        <p:spPr>
          <a:xfrm>
            <a:off x="7931922" y="4080335"/>
            <a:ext cx="4104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HK" sz="3200" dirty="0"/>
              <a:t>Please go to Google Drive and download </a:t>
            </a:r>
            <a:r>
              <a:rPr lang="en-US" altLang="zh-HK" sz="3200" dirty="0" err="1"/>
              <a:t>unit_anno.json</a:t>
            </a:r>
            <a:r>
              <a:rPr lang="en-US" altLang="zh-HK" sz="3200" dirty="0"/>
              <a:t> …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47833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Adding a tag scheme</a:t>
            </a:r>
            <a:endParaRPr lang="zh-HK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Go to the Tag tab in the nav window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Click on the load icon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 Navigate to your </a:t>
            </a:r>
            <a:r>
              <a:rPr lang="en-US" altLang="zh-HK" dirty="0" err="1"/>
              <a:t>unit_anno.json</a:t>
            </a:r>
            <a:r>
              <a:rPr lang="en-US" altLang="zh-HK" dirty="0"/>
              <a:t> file</a:t>
            </a:r>
            <a:r>
              <a:rPr lang="zh-HK" altLang="en-US" dirty="0"/>
              <a:t> </a:t>
            </a:r>
            <a:r>
              <a:rPr lang="en-US" altLang="zh-HK" dirty="0"/>
              <a:t>and</a:t>
            </a:r>
            <a:r>
              <a:rPr lang="zh-HK" altLang="en-US" dirty="0"/>
              <a:t> </a:t>
            </a:r>
            <a:r>
              <a:rPr lang="en-US" altLang="zh-HK" dirty="0"/>
              <a:t>select</a:t>
            </a:r>
            <a:r>
              <a:rPr lang="zh-HK" altLang="en-US" dirty="0"/>
              <a:t> </a:t>
            </a:r>
            <a:r>
              <a:rPr lang="en-US" altLang="zh-HK" dirty="0"/>
              <a:t>it (not shown in video)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Change the Token next to      </a:t>
            </a:r>
            <a:r>
              <a:rPr lang="en-US" altLang="zh-HK" dirty="0" err="1"/>
              <a:t>to</a:t>
            </a:r>
            <a:r>
              <a:rPr lang="en-US" altLang="zh-HK" dirty="0"/>
              <a:t> unit, and check that your Unit has two new fields: </a:t>
            </a:r>
            <a:r>
              <a:rPr lang="en-US" altLang="zh-HK" dirty="0" err="1"/>
              <a:t>unitType</a:t>
            </a:r>
            <a:r>
              <a:rPr lang="en-US" altLang="zh-HK" dirty="0"/>
              <a:t> and </a:t>
            </a:r>
            <a:r>
              <a:rPr lang="en-US" altLang="zh-HK" dirty="0" err="1"/>
              <a:t>numNewReferents</a:t>
            </a:r>
            <a:endParaRPr lang="en-US" altLang="zh-HK" dirty="0"/>
          </a:p>
          <a:p>
            <a:pPr marL="457200" indent="-457200">
              <a:buFont typeface="+mj-lt"/>
              <a:buAutoNum type="arabicPeriod"/>
            </a:pPr>
            <a:endParaRPr lang="en-US" altLang="zh-HK" dirty="0"/>
          </a:p>
        </p:txBody>
      </p:sp>
      <p:pic>
        <p:nvPicPr>
          <p:cNvPr id="6" name="Graphic 6" descr="下載">
            <a:extLst>
              <a:ext uri="{FF2B5EF4-FFF2-40B4-BE49-F238E27FC236}">
                <a16:creationId xmlns:a16="http://schemas.microsoft.com/office/drawing/2014/main" id="{A6C8AB95-CBC3-3B37-81E0-5334543B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7650" y="2630699"/>
            <a:ext cx="456565" cy="456565"/>
          </a:xfrm>
          <a:prstGeom prst="rect">
            <a:avLst/>
          </a:prstGeom>
        </p:spPr>
      </p:pic>
      <p:pic>
        <p:nvPicPr>
          <p:cNvPr id="7" name="Rezonator 1.1.7 - sbc007.rez_ 2023-02-05 16-27-54">
            <a:hlinkClick r:id="" action="ppaction://media"/>
            <a:extLst>
              <a:ext uri="{FF2B5EF4-FFF2-40B4-BE49-F238E27FC236}">
                <a16:creationId xmlns:a16="http://schemas.microsoft.com/office/drawing/2014/main" id="{85AEE0A9-DA7C-231B-2894-4AB8C882F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62040"/>
          <a:stretch/>
        </p:blipFill>
        <p:spPr>
          <a:xfrm>
            <a:off x="2540000" y="4986865"/>
            <a:ext cx="7112000" cy="1764454"/>
          </a:xfrm>
          <a:prstGeom prst="rect">
            <a:avLst/>
          </a:prstGeom>
        </p:spPr>
      </p:pic>
      <p:pic>
        <p:nvPicPr>
          <p:cNvPr id="8" name="Graphic 6" descr="下載">
            <a:extLst>
              <a:ext uri="{FF2B5EF4-FFF2-40B4-BE49-F238E27FC236}">
                <a16:creationId xmlns:a16="http://schemas.microsoft.com/office/drawing/2014/main" id="{16022124-E057-9601-8190-D488BAA9E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4215" y="3799841"/>
            <a:ext cx="456565" cy="4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altLang="zh-HK" sz="4000"/>
              <a:t>Changing visible columns</a:t>
            </a:r>
            <a:endParaRPr lang="zh-HK" alt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6" y="2639378"/>
            <a:ext cx="3962400" cy="34566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Change to one-to-one mode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Navigate back to the Unit tab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Click on the </a:t>
            </a:r>
            <a:r>
              <a:rPr lang="en-US" altLang="zh-HK" sz="2200" dirty="0" err="1"/>
              <a:t>unitStart</a:t>
            </a:r>
            <a:r>
              <a:rPr lang="en-US" altLang="zh-HK" sz="2200" dirty="0"/>
              <a:t> column name, click Select field and choose </a:t>
            </a:r>
            <a:r>
              <a:rPr lang="en-US" altLang="zh-HK" sz="2200" dirty="0" err="1"/>
              <a:t>numNewReferents</a:t>
            </a:r>
            <a:endParaRPr lang="en-US" altLang="zh-HK" sz="22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Similarly, change </a:t>
            </a:r>
            <a:r>
              <a:rPr lang="en-US" altLang="zh-HK" sz="2200" dirty="0" err="1"/>
              <a:t>unitEnd</a:t>
            </a:r>
            <a:r>
              <a:rPr lang="en-US" altLang="zh-HK" sz="2200" dirty="0"/>
              <a:t> to </a:t>
            </a:r>
            <a:r>
              <a:rPr lang="en-US" altLang="zh-HK" sz="2200" dirty="0" err="1"/>
              <a:t>unitType</a:t>
            </a:r>
            <a:endParaRPr lang="en-US" altLang="zh-HK" sz="2200" dirty="0"/>
          </a:p>
        </p:txBody>
      </p:sp>
      <p:pic>
        <p:nvPicPr>
          <p:cNvPr id="4" name="Rezonator 1.1.7 - sbc007.rez_ 2023-02-05 16-33-16">
            <a:hlinkClick r:id="" action="ppaction://media"/>
            <a:extLst>
              <a:ext uri="{FF2B5EF4-FFF2-40B4-BE49-F238E27FC236}">
                <a16:creationId xmlns:a16="http://schemas.microsoft.com/office/drawing/2014/main" id="{6DECC5F1-D6D4-BB42-A727-9822E4100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643"/>
          <a:stretch/>
        </p:blipFill>
        <p:spPr>
          <a:xfrm>
            <a:off x="4813940" y="1765517"/>
            <a:ext cx="6892560" cy="28044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7CAF7D4-D8ED-9074-D1C5-297EB07C8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758" y="2624463"/>
            <a:ext cx="556280" cy="5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Before we start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7978996" cy="3952263"/>
          </a:xfrm>
        </p:spPr>
        <p:txBody>
          <a:bodyPr anchor="ctr">
            <a:normAutofit/>
          </a:bodyPr>
          <a:lstStyle/>
          <a:p>
            <a:r>
              <a:rPr lang="en-US" altLang="zh-HK" sz="2600" dirty="0"/>
              <a:t>Open sbc007.rez</a:t>
            </a:r>
          </a:p>
          <a:p>
            <a:pPr lvl="1"/>
            <a:r>
              <a:rPr lang="en-US" altLang="zh-HK" sz="2400" dirty="0"/>
              <a:t>If you have a file saved from previous classes, please open that</a:t>
            </a:r>
          </a:p>
          <a:p>
            <a:pPr lvl="1"/>
            <a:r>
              <a:rPr lang="en-US" altLang="zh-HK" sz="2400" dirty="0"/>
              <a:t>If not, just open sbc007</a:t>
            </a:r>
          </a:p>
          <a:p>
            <a:pPr marL="201168" lvl="1" indent="0">
              <a:buNone/>
            </a:pPr>
            <a:endParaRPr lang="en-US" altLang="zh-HK" sz="2400" dirty="0"/>
          </a:p>
          <a:p>
            <a:pPr marL="201168" lvl="1" indent="0">
              <a:buNone/>
            </a:pPr>
            <a:r>
              <a:rPr lang="en-US" altLang="zh-HK" sz="2400" b="1" dirty="0"/>
              <a:t>Also</a:t>
            </a:r>
            <a:r>
              <a:rPr lang="en-US" altLang="zh-HK" sz="2400" dirty="0"/>
              <a:t>, please go to Google Drive and download </a:t>
            </a:r>
            <a:r>
              <a:rPr lang="en-US" altLang="zh-HK" sz="2400" dirty="0" err="1"/>
              <a:t>unit_anno.json</a:t>
            </a:r>
            <a:r>
              <a:rPr lang="en-US" altLang="zh-HK" sz="2400" dirty="0"/>
              <a:t> from section materials </a:t>
            </a:r>
          </a:p>
          <a:p>
            <a:pPr marL="201168" lvl="1" indent="0">
              <a:buNone/>
            </a:pPr>
            <a:r>
              <a:rPr lang="en-US" altLang="zh-HK" sz="2400" dirty="0"/>
              <a:t>And take note of the question </a:t>
            </a:r>
            <a:r>
              <a:rPr lang="en-US" altLang="zh-TW" sz="2400" dirty="0"/>
              <a:t>+</a:t>
            </a:r>
            <a:r>
              <a:rPr lang="zh-TW" altLang="en-US" sz="2400" dirty="0"/>
              <a:t> </a:t>
            </a:r>
            <a:r>
              <a:rPr lang="en-US" altLang="zh-TW" sz="2400" dirty="0"/>
              <a:t>codeword on the board!</a:t>
            </a:r>
            <a:endParaRPr lang="en-US" altLang="zh-HK" sz="2400" dirty="0"/>
          </a:p>
          <a:p>
            <a:endParaRPr lang="zh-HK" altLang="en-US" sz="2600" dirty="0"/>
          </a:p>
        </p:txBody>
      </p:sp>
      <p:pic>
        <p:nvPicPr>
          <p:cNvPr id="7" name="Graphic 6" descr="下載">
            <a:extLst>
              <a:ext uri="{FF2B5EF4-FFF2-40B4-BE49-F238E27FC236}">
                <a16:creationId xmlns:a16="http://schemas.microsoft.com/office/drawing/2014/main" id="{E43CA1E5-DC88-4E0B-0209-02B6264B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8787" y="3190876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4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6FB05-AF71-DBEE-2B34-FC743BDF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9322364" cy="861482"/>
          </a:xfrm>
        </p:spPr>
        <p:txBody>
          <a:bodyPr>
            <a:normAutofit/>
          </a:bodyPr>
          <a:lstStyle/>
          <a:p>
            <a:r>
              <a:rPr lang="en-US" altLang="zh-HK" sz="4000" dirty="0"/>
              <a:t>Annotating </a:t>
            </a:r>
            <a:r>
              <a:rPr lang="en-US" altLang="zh-HK" sz="4000" dirty="0" err="1"/>
              <a:t>numNewReferents</a:t>
            </a:r>
            <a:r>
              <a:rPr lang="en-US" altLang="zh-HK" sz="4000" dirty="0"/>
              <a:t> and </a:t>
            </a:r>
            <a:r>
              <a:rPr lang="en-US" altLang="zh-HK" sz="4000" dirty="0" err="1"/>
              <a:t>unitType</a:t>
            </a:r>
            <a:endParaRPr lang="zh-HK" altLang="en-US" sz="40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28B27C7-9334-4F53-6849-2F8B494A7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6" y="2639378"/>
            <a:ext cx="3962400" cy="34566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For </a:t>
            </a:r>
            <a:r>
              <a:rPr lang="en-US" altLang="zh-HK" sz="2200" dirty="0" err="1"/>
              <a:t>unitType</a:t>
            </a:r>
            <a:r>
              <a:rPr lang="en-US" altLang="zh-HK" sz="2200" dirty="0"/>
              <a:t>, just click on the three dots      and choose holistic/integrative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sz="2200" dirty="0"/>
              <a:t>For </a:t>
            </a:r>
            <a:r>
              <a:rPr lang="en-US" altLang="zh-HK" sz="2200" dirty="0" err="1"/>
              <a:t>numNewReferents</a:t>
            </a:r>
            <a:r>
              <a:rPr lang="en-US" altLang="zh-HK" sz="2200" dirty="0"/>
              <a:t>, click on the cell and type (just like you would do in Excel) </a:t>
            </a:r>
          </a:p>
        </p:txBody>
      </p:sp>
      <p:pic>
        <p:nvPicPr>
          <p:cNvPr id="3" name="Rezonator 1.1.7 - section5_007.rez 2023-02-08 18-31-12">
            <a:hlinkClick r:id="" action="ppaction://media"/>
            <a:extLst>
              <a:ext uri="{FF2B5EF4-FFF2-40B4-BE49-F238E27FC236}">
                <a16:creationId xmlns:a16="http://schemas.microsoft.com/office/drawing/2014/main" id="{13A4B0F1-0707-3679-C3F3-BBD4523FD1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59323"/>
          <a:stretch/>
        </p:blipFill>
        <p:spPr>
          <a:xfrm>
            <a:off x="4371976" y="2741263"/>
            <a:ext cx="7543798" cy="18513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D63687-49D5-1DF1-BCE2-8FD183EBFA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31" t="16704"/>
          <a:stretch/>
        </p:blipFill>
        <p:spPr>
          <a:xfrm>
            <a:off x="2028825" y="3048175"/>
            <a:ext cx="342901" cy="38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6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1F76B9-F91B-D1CB-8460-36EEB69A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altLang="zh-HK" dirty="0"/>
              <a:t>Your turn!</a:t>
            </a:r>
            <a:endParaRPr lang="zh-HK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BD193-A6DB-5ED5-7ABC-55D3D6093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5" r="30676" b="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9011AFC0-0729-4122-B5E3-97E7BFAE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446319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Choose 20 lines from the text – preferably, some places where you already have trails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Annotate their </a:t>
            </a:r>
            <a:r>
              <a:rPr lang="en-US" altLang="zh-HK" dirty="0" err="1"/>
              <a:t>unitType</a:t>
            </a:r>
            <a:r>
              <a:rPr lang="en-US" altLang="zh-HK" dirty="0"/>
              <a:t> (holistic </a:t>
            </a:r>
            <a:r>
              <a:rPr lang="en-US" altLang="zh-HK"/>
              <a:t>vs </a:t>
            </a:r>
            <a:r>
              <a:rPr lang="en-US" altLang="zh-HK" sz="2400"/>
              <a:t>integrative</a:t>
            </a:r>
            <a:r>
              <a:rPr lang="en-US" altLang="zh-HK"/>
              <a:t>)</a:t>
            </a:r>
            <a:endParaRPr lang="en-US" altLang="zh-HK" dirty="0"/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Annotate the number of new referents per unit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HK" dirty="0"/>
              <a:t>What patterns do you see?</a:t>
            </a:r>
          </a:p>
          <a:p>
            <a:pPr marL="457200" indent="-457200">
              <a:buFont typeface="+mj-lt"/>
              <a:buAutoNum type="arabicPeriod"/>
            </a:pPr>
            <a:endParaRPr lang="en-US" altLang="zh-HK" dirty="0"/>
          </a:p>
          <a:p>
            <a:pPr marL="0" indent="0">
              <a:buNone/>
            </a:pPr>
            <a:r>
              <a:rPr lang="en-US" altLang="zh-HK" dirty="0"/>
              <a:t>NB: You can do your attendance question based on these.</a:t>
            </a:r>
          </a:p>
        </p:txBody>
      </p:sp>
    </p:spTree>
    <p:extLst>
      <p:ext uri="{BB962C8B-B14F-4D97-AF65-F5344CB8AC3E}">
        <p14:creationId xmlns:p14="http://schemas.microsoft.com/office/powerpoint/2010/main" val="197364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TW" dirty="0"/>
              <a:t>Four types of endnotes</a:t>
            </a:r>
            <a:endParaRPr lang="zh-HK" alt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936106" y="1255406"/>
            <a:ext cx="13065626" cy="588919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Appeal (‘question mark’, rising)</a:t>
              </a:r>
              <a:endParaRPr lang="zh-TW" altLang="en-US" sz="2300" kern="120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Terminating (‘period’,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/>
                <a:t>Truncation (‘dash’, when you feel the IU was not finished)</a:t>
              </a:r>
              <a:endParaRPr lang="zh-TW" altLang="en-US" sz="2300" kern="120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>
                  <a:latin typeface="Arial" panose="020B0604020202020204" pitchFamily="34" charset="0"/>
                  <a:cs typeface="Arial" panose="020B0604020202020204" pitchFamily="34" charset="0"/>
                </a:rPr>
                <a:t>--</a:t>
              </a:r>
              <a:endParaRPr lang="zh-TW" altLang="en-US" sz="2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5" y="313980"/>
            <a:ext cx="2057790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Continuing intonation - stable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772785E-6A2A-2082-2062-D0B75FC814CB}"/>
              </a:ext>
            </a:extLst>
          </p:cNvPr>
          <p:cNvGrpSpPr/>
          <p:nvPr/>
        </p:nvGrpSpPr>
        <p:grpSpPr>
          <a:xfrm>
            <a:off x="2212152" y="516834"/>
            <a:ext cx="9487478" cy="5955085"/>
            <a:chOff x="183832" y="965200"/>
            <a:chExt cx="8690693" cy="523367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AD09CB-E1B4-6F39-DA29-97E7502C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832" y="965200"/>
              <a:ext cx="8690693" cy="5233670"/>
            </a:xfrm>
            <a:prstGeom prst="rect">
              <a:avLst/>
            </a:prstGeom>
          </p:spPr>
        </p:pic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7564F172-1294-BB30-6CD3-319288B6509A}"/>
                </a:ext>
              </a:extLst>
            </p:cNvPr>
            <p:cNvSpPr/>
            <p:nvPr/>
          </p:nvSpPr>
          <p:spPr>
            <a:xfrm>
              <a:off x="1954612" y="1908601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6A8B869-8EC3-D428-EEF1-A79F464DA0D5}"/>
                </a:ext>
              </a:extLst>
            </p:cNvPr>
            <p:cNvSpPr/>
            <p:nvPr/>
          </p:nvSpPr>
          <p:spPr>
            <a:xfrm>
              <a:off x="2345137" y="1506229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D59DB74-AE93-0D51-3C62-10296525694E}"/>
                </a:ext>
              </a:extLst>
            </p:cNvPr>
            <p:cNvSpPr/>
            <p:nvPr/>
          </p:nvSpPr>
          <p:spPr>
            <a:xfrm>
              <a:off x="7822012" y="5404276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7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AB08A6A7-30A0-C961-D1B1-0BFAAC564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957" y="44123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355"/>
            <a:ext cx="3084844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Appeal (question) intonation - rising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6449CC8C-B989-4432-A5D4-87C491F9BE65}"/>
              </a:ext>
            </a:extLst>
          </p:cNvPr>
          <p:cNvGrpSpPr/>
          <p:nvPr/>
        </p:nvGrpSpPr>
        <p:grpSpPr>
          <a:xfrm>
            <a:off x="2228203" y="852805"/>
            <a:ext cx="9039237" cy="5273216"/>
            <a:chOff x="183832" y="965200"/>
            <a:chExt cx="8885955" cy="5233670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494E042-F400-B206-ABBE-7A75CDDD25CC}"/>
                </a:ext>
              </a:extLst>
            </p:cNvPr>
            <p:cNvGrpSpPr/>
            <p:nvPr/>
          </p:nvGrpSpPr>
          <p:grpSpPr>
            <a:xfrm>
              <a:off x="183832" y="965200"/>
              <a:ext cx="8885955" cy="5233670"/>
              <a:chOff x="183832" y="965200"/>
              <a:chExt cx="8885955" cy="5233670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BEAD09CB-E1B4-6F39-DA29-97E7502C9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32" y="965200"/>
                <a:ext cx="8690693" cy="5233670"/>
              </a:xfrm>
              <a:prstGeom prst="rect">
                <a:avLst/>
              </a:prstGeom>
            </p:spPr>
          </p:pic>
          <p:sp>
            <p:nvSpPr>
              <p:cNvPr id="3" name="橢圓 2">
                <a:extLst>
                  <a:ext uri="{FF2B5EF4-FFF2-40B4-BE49-F238E27FC236}">
                    <a16:creationId xmlns:a16="http://schemas.microsoft.com/office/drawing/2014/main" id="{7564F172-1294-BB30-6CD3-319288B6509A}"/>
                  </a:ext>
                </a:extLst>
              </p:cNvPr>
              <p:cNvSpPr/>
              <p:nvPr/>
            </p:nvSpPr>
            <p:spPr>
              <a:xfrm>
                <a:off x="8679262" y="1019175"/>
                <a:ext cx="390525" cy="373797"/>
              </a:xfrm>
              <a:prstGeom prst="ellipse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HK" altLang="en-US"/>
              </a:p>
            </p:txBody>
          </p:sp>
        </p:grp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6A8B869-8EC3-D428-EEF1-A79F464DA0D5}"/>
                </a:ext>
              </a:extLst>
            </p:cNvPr>
            <p:cNvSpPr/>
            <p:nvPr/>
          </p:nvSpPr>
          <p:spPr>
            <a:xfrm>
              <a:off x="2097487" y="2314575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7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4F111E3D-5C78-2C48-76AD-3AF402E73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576" y="49707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ABA1FA9-E234-18AF-B0AE-2AE9340E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88" y="-68683"/>
            <a:ext cx="2352430" cy="5772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3600" dirty="0">
                <a:solidFill>
                  <a:schemeClr val="bg1"/>
                </a:solidFill>
              </a:rPr>
              <a:t>Terminating intonation - falling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AEB5DAC-FD3E-5934-85A3-1B331026B4A4}"/>
              </a:ext>
            </a:extLst>
          </p:cNvPr>
          <p:cNvGrpSpPr/>
          <p:nvPr/>
        </p:nvGrpSpPr>
        <p:grpSpPr>
          <a:xfrm>
            <a:off x="2432318" y="719874"/>
            <a:ext cx="9431479" cy="5772840"/>
            <a:chOff x="183832" y="965200"/>
            <a:chExt cx="8690693" cy="526348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EAD09CB-E1B4-6F39-DA29-97E7502C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832" y="965200"/>
              <a:ext cx="8690693" cy="5233670"/>
            </a:xfrm>
            <a:prstGeom prst="rect">
              <a:avLst/>
            </a:prstGeom>
          </p:spPr>
        </p:pic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7564F172-1294-BB30-6CD3-319288B6509A}"/>
                </a:ext>
              </a:extLst>
            </p:cNvPr>
            <p:cNvSpPr/>
            <p:nvPr/>
          </p:nvSpPr>
          <p:spPr>
            <a:xfrm>
              <a:off x="2520023" y="3238525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6A8B869-8EC3-D428-EEF1-A79F464DA0D5}"/>
                </a:ext>
              </a:extLst>
            </p:cNvPr>
            <p:cNvSpPr/>
            <p:nvPr/>
          </p:nvSpPr>
          <p:spPr>
            <a:xfrm>
              <a:off x="4584295" y="4101291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BD59DB74-AE93-0D51-3C62-10296525694E}"/>
                </a:ext>
              </a:extLst>
            </p:cNvPr>
            <p:cNvSpPr/>
            <p:nvPr/>
          </p:nvSpPr>
          <p:spPr>
            <a:xfrm>
              <a:off x="2910548" y="4531798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41B084F-A75A-8773-8F50-2E0F319D4531}"/>
                </a:ext>
              </a:extLst>
            </p:cNvPr>
            <p:cNvSpPr/>
            <p:nvPr/>
          </p:nvSpPr>
          <p:spPr>
            <a:xfrm>
              <a:off x="4333915" y="2810940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4D5CEEAF-42BC-969C-3FB5-C5B5F2E340AC}"/>
                </a:ext>
              </a:extLst>
            </p:cNvPr>
            <p:cNvSpPr/>
            <p:nvPr/>
          </p:nvSpPr>
          <p:spPr>
            <a:xfrm>
              <a:off x="5327290" y="5854890"/>
              <a:ext cx="390525" cy="373797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HK" altLang="en-US"/>
            </a:p>
          </p:txBody>
        </p:sp>
      </p:grpSp>
      <p:pic>
        <p:nvPicPr>
          <p:cNvPr id="12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E4FFEA44-5F0C-A8AA-7664-24199EEA7D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468" y="433118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FB62A36-0C03-D494-9CD8-6BC0D7E4F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4800"/>
              <a:t>Prosodic utterances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直排文字版面配置區 5">
            <a:extLst>
              <a:ext uri="{FF2B5EF4-FFF2-40B4-BE49-F238E27FC236}">
                <a16:creationId xmlns:a16="http://schemas.microsoft.com/office/drawing/2014/main" id="{F54D6333-8381-380E-416D-5B395A0D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5775" y="2407436"/>
            <a:ext cx="2514601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HK" dirty="0"/>
              <a:t>Continuing intonation: We’re not done yet</a:t>
            </a:r>
          </a:p>
          <a:p>
            <a:pPr>
              <a:lnSpc>
                <a:spcPct val="100000"/>
              </a:lnSpc>
            </a:pPr>
            <a:r>
              <a:rPr lang="en-US" altLang="zh-HK" dirty="0"/>
              <a:t>Appeal/</a:t>
            </a:r>
            <a:r>
              <a:rPr lang="en-US" altLang="zh-TW" dirty="0"/>
              <a:t>Terminating (closure): We’re done with this point</a:t>
            </a:r>
            <a:endParaRPr lang="en-US" altLang="zh-HK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8F2623-90E9-B9A7-BA4B-78ECA28F3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92" b="2"/>
          <a:stretch/>
        </p:blipFill>
        <p:spPr>
          <a:xfrm>
            <a:off x="3279279" y="543197"/>
            <a:ext cx="8934449" cy="53144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CD403016-D76C-2565-4AB6-4AAAAD0F2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7568" y="504698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62A36-0C03-D494-9CD8-6BC0D7E4F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6445" y="723900"/>
            <a:ext cx="3690257" cy="19904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HK" sz="4800" dirty="0"/>
              <a:t>Prosodic utterances &amp; ‘sentences’</a:t>
            </a:r>
          </a:p>
        </p:txBody>
      </p:sp>
      <p:sp>
        <p:nvSpPr>
          <p:cNvPr id="6" name="直排文字版面配置區 5">
            <a:extLst>
              <a:ext uri="{FF2B5EF4-FFF2-40B4-BE49-F238E27FC236}">
                <a16:creationId xmlns:a16="http://schemas.microsoft.com/office/drawing/2014/main" id="{F54D6333-8381-380E-416D-5B395A0D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6446" y="3036086"/>
            <a:ext cx="2499628" cy="1021564"/>
          </a:xfrm>
        </p:spPr>
        <p:txBody>
          <a:bodyPr vert="horz" lIns="0" tIns="45720" rIns="0" bIns="45720" rtlCol="0"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HK" dirty="0"/>
              <a:t>Are prosodic utterances equivalent to sentences?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8F2623-90E9-B9A7-BA4B-78ECA28F3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7" b="2"/>
          <a:stretch/>
        </p:blipFill>
        <p:spPr>
          <a:xfrm>
            <a:off x="3162301" y="535305"/>
            <a:ext cx="8896349" cy="5314406"/>
          </a:xfrm>
          <a:prstGeom prst="rect">
            <a:avLst/>
          </a:prstGeom>
        </p:spPr>
      </p:pic>
      <p:pic>
        <p:nvPicPr>
          <p:cNvPr id="7" name="Five-car pileup 1">
            <a:hlinkClick r:id="" action="ppaction://media"/>
            <a:extLst>
              <a:ext uri="{FF2B5EF4-FFF2-40B4-BE49-F238E27FC236}">
                <a16:creationId xmlns:a16="http://schemas.microsoft.com/office/drawing/2014/main" id="{CD403016-D76C-2565-4AB6-4AAAAD0F2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7973" y="5161280"/>
            <a:ext cx="406400" cy="406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5C7D4BF-E76E-5A8C-BF9E-C495A379E77F}"/>
              </a:ext>
            </a:extLst>
          </p:cNvPr>
          <p:cNvSpPr/>
          <p:nvPr/>
        </p:nvSpPr>
        <p:spPr>
          <a:xfrm>
            <a:off x="3705224" y="3221357"/>
            <a:ext cx="4581525" cy="922291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155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Used machine parts">
            <a:extLst>
              <a:ext uri="{FF2B5EF4-FFF2-40B4-BE49-F238E27FC236}">
                <a16:creationId xmlns:a16="http://schemas.microsoft.com/office/drawing/2014/main" id="{F5050B68-91B0-59A3-A59E-AD016F6FD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71" b="6959"/>
          <a:stretch/>
        </p:blipFill>
        <p:spPr>
          <a:xfrm>
            <a:off x="20" y="-19072"/>
            <a:ext cx="12191977" cy="685802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直排標題 1">
            <a:extLst>
              <a:ext uri="{FF2B5EF4-FFF2-40B4-BE49-F238E27FC236}">
                <a16:creationId xmlns:a16="http://schemas.microsoft.com/office/drawing/2014/main" id="{34F6F0F2-19F8-209F-5E6C-FD2B4F72A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HK" sz="6000" dirty="0">
                <a:solidFill>
                  <a:schemeClr val="bg1"/>
                </a:solidFill>
              </a:rPr>
              <a:t>The utterance stacker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zonator 1.1.7 - sbc007.rez_ 2023-02-05 16-52-36">
            <a:hlinkClick r:id="" action="ppaction://media"/>
            <a:extLst>
              <a:ext uri="{FF2B5EF4-FFF2-40B4-BE49-F238E27FC236}">
                <a16:creationId xmlns:a16="http://schemas.microsoft.com/office/drawing/2014/main" id="{BFCCBCBF-EC42-DEE9-8E0E-46CC5F59E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54298" y="1888609"/>
            <a:ext cx="7112000" cy="4648200"/>
          </a:xfrm>
          <a:prstGeom prst="rect">
            <a:avLst/>
          </a:prstGeom>
        </p:spPr>
      </p:pic>
      <p:sp>
        <p:nvSpPr>
          <p:cNvPr id="5" name="直排文字版面配置區 5">
            <a:extLst>
              <a:ext uri="{FF2B5EF4-FFF2-40B4-BE49-F238E27FC236}">
                <a16:creationId xmlns:a16="http://schemas.microsoft.com/office/drawing/2014/main" id="{667EBDAD-88AE-C1D7-97C3-7489DA8A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2318" y="2661373"/>
            <a:ext cx="3690257" cy="3364705"/>
          </a:xfrm>
        </p:spPr>
        <p:txBody>
          <a:bodyPr vert="horz" lIns="0" tIns="45720" rIns="0" bIns="45720" rtlCol="0"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Open SBC002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Tools &gt; Stacker &gt; Utterance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Click OK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Wait a few seconds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HK" dirty="0">
                <a:solidFill>
                  <a:schemeClr val="bg1"/>
                </a:solidFill>
              </a:rPr>
              <a:t>Each stack is now a prosodic utterance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altLang="zh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5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FC4E93F-FABB-25B8-8985-BA30AAC54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2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4E339-1FDC-4F64-BACC-DA1625A5A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117F5D0D-7977-6421-0022-5B00D171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3800">
                <a:solidFill>
                  <a:schemeClr val="bg1"/>
                </a:solidFill>
              </a:rPr>
              <a:t>Q&amp;A time – Identifiability &amp; accessibility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AB438B7-0E65-1ABF-A665-D80DFC575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5516" y="4735799"/>
            <a:ext cx="6470693" cy="6052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altLang="zh-HK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15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 altLang="zh-TW"/>
              <a:t>Today’s question</a:t>
            </a:r>
            <a:endParaRPr lang="zh-HK" altLang="en-US"/>
          </a:p>
        </p:txBody>
      </p:sp>
      <p:pic>
        <p:nvPicPr>
          <p:cNvPr id="5" name="Picture 4" descr="Typebar ready to print a question mark">
            <a:extLst>
              <a:ext uri="{FF2B5EF4-FFF2-40B4-BE49-F238E27FC236}">
                <a16:creationId xmlns:a16="http://schemas.microsoft.com/office/drawing/2014/main" id="{878E4AEF-66ED-D418-B463-94F026723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8" r="31153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205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dirty="0"/>
              <a:t>Choose around 3-5 intonation units from SBC007, and give me line numbers.</a:t>
            </a:r>
          </a:p>
          <a:p>
            <a:pPr marL="0" indent="0">
              <a:buNone/>
            </a:pPr>
            <a:r>
              <a:rPr lang="en-US" altLang="zh-HK" dirty="0"/>
              <a:t>Tell</a:t>
            </a:r>
            <a:r>
              <a:rPr lang="zh-HK" altLang="en-US" dirty="0"/>
              <a:t> </a:t>
            </a:r>
            <a:r>
              <a:rPr lang="en-US" altLang="zh-HK" dirty="0"/>
              <a:t>me</a:t>
            </a:r>
            <a:r>
              <a:rPr lang="zh-HK" altLang="en-US" dirty="0"/>
              <a:t> </a:t>
            </a:r>
            <a:r>
              <a:rPr lang="en-US" altLang="zh-HK" dirty="0"/>
              <a:t>which</a:t>
            </a:r>
            <a:r>
              <a:rPr lang="zh-HK" altLang="en-US" dirty="0"/>
              <a:t> </a:t>
            </a:r>
            <a:r>
              <a:rPr lang="en-US" altLang="zh-HK" dirty="0"/>
              <a:t>IUs are holistic &amp; which are analytic.</a:t>
            </a:r>
          </a:p>
          <a:p>
            <a:pPr marL="0" indent="0">
              <a:buNone/>
            </a:pPr>
            <a:r>
              <a:rPr lang="en-US" altLang="zh-HK" dirty="0"/>
              <a:t>Pick one of the holistic IUs, and tell me what it is doing in the conversation.</a:t>
            </a:r>
          </a:p>
          <a:p>
            <a:pPr marL="0" indent="0">
              <a:buNone/>
            </a:pPr>
            <a:r>
              <a:rPr lang="en-US" altLang="zh-HK" dirty="0"/>
              <a:t>(You can do this during today’s group activity.)</a:t>
            </a:r>
          </a:p>
        </p:txBody>
      </p:sp>
    </p:spTree>
    <p:extLst>
      <p:ext uri="{BB962C8B-B14F-4D97-AF65-F5344CB8AC3E}">
        <p14:creationId xmlns:p14="http://schemas.microsoft.com/office/powerpoint/2010/main" val="340235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8944F2-779B-FEA1-3D13-8272B378A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HK" sz="4700"/>
              <a:t>Let’s talk a little about last week’s assignment 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A455F1-E89E-8D67-D215-C55268B25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1474" y="5576520"/>
            <a:ext cx="9622971" cy="691312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00000"/>
              </a:lnSpc>
            </a:pPr>
            <a:endParaRPr lang="en-US" altLang="zh-HK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aphic 6" descr="聊天">
            <a:extLst>
              <a:ext uri="{FF2B5EF4-FFF2-40B4-BE49-F238E27FC236}">
                <a16:creationId xmlns:a16="http://schemas.microsoft.com/office/drawing/2014/main" id="{20310351-4CB8-1542-3D9B-EC801AD45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4657" y="771100"/>
            <a:ext cx="2750022" cy="275002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7">
            <a:extLst>
              <a:ext uri="{FF2B5EF4-FFF2-40B4-BE49-F238E27FC236}">
                <a16:creationId xmlns:a16="http://schemas.microsoft.com/office/drawing/2014/main" id="{064CBAAB-7956-4763-9F69-A3FDBF1AC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328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BCCAE5-A35B-4B66-A4A7-E23C34A40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DF5713-4AFE-E39D-643E-35BA1928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Autofit/>
          </a:bodyPr>
          <a:lstStyle/>
          <a:p>
            <a:r>
              <a:rPr lang="en-US" altLang="zh-HK" sz="4000" dirty="0"/>
              <a:t>Misconception #1: Accessibility is about a referring expression’s effect on the recipient</a:t>
            </a:r>
            <a:endParaRPr lang="zh-HK" altLang="en-US" sz="4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87BDFB-DE64-4B56-B44F-45FAE19F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6573" y="1895846"/>
            <a:ext cx="9784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形 4" descr="警告 以實心填滿">
            <a:extLst>
              <a:ext uri="{FF2B5EF4-FFF2-40B4-BE49-F238E27FC236}">
                <a16:creationId xmlns:a16="http://schemas.microsoft.com/office/drawing/2014/main" id="{268BE9AF-644D-7925-76EF-7B2948FDF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61CC4-796B-0D9F-2C9D-5D8DFEE9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59" y="2108201"/>
            <a:ext cx="6923565" cy="4025899"/>
          </a:xfrm>
        </p:spPr>
        <p:txBody>
          <a:bodyPr>
            <a:normAutofit fontScale="85000" lnSpcReduction="10000"/>
          </a:bodyPr>
          <a:lstStyle/>
          <a:p>
            <a:r>
              <a:rPr lang="en-US" altLang="zh-HK" sz="3200" dirty="0"/>
              <a:t>Incorrect: ‘The expression </a:t>
            </a:r>
            <a:r>
              <a:rPr lang="en-US" altLang="zh-HK" sz="3200" i="1" dirty="0"/>
              <a:t>that five-car pile-up </a:t>
            </a:r>
            <a:r>
              <a:rPr lang="en-US" altLang="zh-HK" sz="3200" dirty="0"/>
              <a:t>is accessible since it is easy to think of the accident after the recipient has heard the phrase’</a:t>
            </a:r>
          </a:p>
          <a:p>
            <a:r>
              <a:rPr lang="en-US" altLang="zh-HK" sz="3200" dirty="0"/>
              <a:t>Correct: ‘The </a:t>
            </a:r>
            <a:r>
              <a:rPr lang="en-US" altLang="zh-HK" sz="3200" dirty="0">
                <a:solidFill>
                  <a:srgbClr val="FF0000"/>
                </a:solidFill>
              </a:rPr>
              <a:t>referent</a:t>
            </a:r>
            <a:r>
              <a:rPr lang="en-US" altLang="zh-HK" sz="3200" dirty="0">
                <a:solidFill>
                  <a:schemeClr val="tx1"/>
                </a:solidFill>
              </a:rPr>
              <a:t>, the accident, is not accessible since the surrounding context is not about any accidents so it is difficult or them to think of the accident</a:t>
            </a:r>
            <a:r>
              <a:rPr lang="en-US" altLang="zh-TW" sz="3200" dirty="0">
                <a:solidFill>
                  <a:schemeClr val="tx1"/>
                </a:solidFill>
              </a:rPr>
              <a:t>.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>
                <a:solidFill>
                  <a:schemeClr val="tx1"/>
                </a:solidFill>
              </a:rPr>
              <a:t>So accessibility is low, and a long, specific form was chosen to convey this. </a:t>
            </a:r>
            <a:r>
              <a:rPr lang="en-US" altLang="zh-HK" sz="3200" dirty="0"/>
              <a:t>’</a:t>
            </a:r>
          </a:p>
          <a:p>
            <a:pPr marL="0" indent="0">
              <a:buNone/>
            </a:pPr>
            <a:endParaRPr lang="zh-HK" altLang="en-US" sz="3200" dirty="0"/>
          </a:p>
          <a:p>
            <a:pPr marL="0" indent="0">
              <a:buNone/>
            </a:pPr>
            <a:endParaRPr lang="zh-HK" altLang="en-US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2EDFE5-9478-4774-9D3D-FEC7DC708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18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F5713-4AFE-E39D-643E-35BA1928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Autofit/>
          </a:bodyPr>
          <a:lstStyle/>
          <a:p>
            <a:r>
              <a:rPr lang="en-US" altLang="zh-HK" sz="4000" dirty="0"/>
              <a:t>Misconception #2: Definite expressions are used to make something identifiable</a:t>
            </a:r>
            <a:endParaRPr lang="zh-HK" altLang="en-US" sz="4000" dirty="0"/>
          </a:p>
        </p:txBody>
      </p:sp>
      <p:pic>
        <p:nvPicPr>
          <p:cNvPr id="5" name="圖形 4" descr="警告 以實心填滿">
            <a:extLst>
              <a:ext uri="{FF2B5EF4-FFF2-40B4-BE49-F238E27FC236}">
                <a16:creationId xmlns:a16="http://schemas.microsoft.com/office/drawing/2014/main" id="{268BE9AF-644D-7925-76EF-7B2948FDF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61CC4-796B-0D9F-2C9D-5D8DFEE9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49724"/>
          </a:xfrm>
        </p:spPr>
        <p:txBody>
          <a:bodyPr>
            <a:normAutofit fontScale="92500" lnSpcReduction="20000"/>
          </a:bodyPr>
          <a:lstStyle/>
          <a:p>
            <a:r>
              <a:rPr lang="en-US" altLang="zh-HK" sz="3200" dirty="0"/>
              <a:t>Incorrect: ‘The expression </a:t>
            </a:r>
            <a:r>
              <a:rPr lang="en-US" altLang="zh-HK" sz="3200" i="1" dirty="0"/>
              <a:t>that five-car pile-up </a:t>
            </a:r>
            <a:r>
              <a:rPr lang="en-US" altLang="zh-HK" sz="3200" dirty="0"/>
              <a:t>is made identifiable by the definite determiner </a:t>
            </a:r>
            <a:r>
              <a:rPr lang="en-US" altLang="zh-HK" sz="3200" i="1" dirty="0"/>
              <a:t>that</a:t>
            </a:r>
            <a:r>
              <a:rPr lang="en-US" altLang="zh-HK" sz="3200" dirty="0"/>
              <a:t>’</a:t>
            </a:r>
          </a:p>
          <a:p>
            <a:r>
              <a:rPr lang="en-US" altLang="zh-HK" sz="3200" dirty="0"/>
              <a:t>Correct: ‘The speaker believes that </a:t>
            </a:r>
            <a:r>
              <a:rPr lang="en-US" altLang="zh-HK" sz="3200" dirty="0">
                <a:solidFill>
                  <a:schemeClr val="tx1"/>
                </a:solidFill>
              </a:rPr>
              <a:t>referent, the accident, is identifiable by the listener using the rest of the referential expression (perhaps because they heard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>
                <a:solidFill>
                  <a:schemeClr val="tx1"/>
                </a:solidFill>
              </a:rPr>
              <a:t>it</a:t>
            </a:r>
            <a:r>
              <a:rPr lang="en-US" altLang="zh-HK" sz="3200" dirty="0">
                <a:solidFill>
                  <a:schemeClr val="tx1"/>
                </a:solidFill>
              </a:rPr>
              <a:t> on </a:t>
            </a:r>
            <a:r>
              <a:rPr lang="en-US" altLang="zh-HK" sz="3200" dirty="0" err="1">
                <a:solidFill>
                  <a:schemeClr val="tx1"/>
                </a:solidFill>
              </a:rPr>
              <a:t>on</a:t>
            </a:r>
            <a:r>
              <a:rPr lang="en-US" altLang="zh-HK" sz="3200" dirty="0">
                <a:solidFill>
                  <a:schemeClr val="tx1"/>
                </a:solidFill>
              </a:rPr>
              <a:t> TV, etc.). Therefore, an definite expression was used.</a:t>
            </a:r>
            <a:r>
              <a:rPr lang="en-US" altLang="zh-HK" sz="3200" dirty="0"/>
              <a:t>’</a:t>
            </a:r>
          </a:p>
          <a:p>
            <a:pPr marL="0" indent="0">
              <a:buNone/>
            </a:pPr>
            <a:endParaRPr lang="zh-HK" altLang="en-US" sz="3200" dirty="0"/>
          </a:p>
          <a:p>
            <a:pPr marL="0" indent="0">
              <a:buNone/>
            </a:pP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81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F5713-4AFE-E39D-643E-35BA1928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286603"/>
            <a:ext cx="10058400" cy="1450757"/>
          </a:xfrm>
        </p:spPr>
        <p:txBody>
          <a:bodyPr>
            <a:noAutofit/>
          </a:bodyPr>
          <a:lstStyle/>
          <a:p>
            <a:r>
              <a:rPr lang="en-US" altLang="zh-HK" sz="4000" dirty="0"/>
              <a:t>Misconception #3: </a:t>
            </a:r>
            <a:r>
              <a:rPr lang="en-US" altLang="zh-TW" sz="4000" dirty="0"/>
              <a:t>Meaning of ‘determiner’</a:t>
            </a:r>
            <a:endParaRPr lang="zh-HK" altLang="en-US" sz="4000" dirty="0"/>
          </a:p>
        </p:txBody>
      </p:sp>
      <p:pic>
        <p:nvPicPr>
          <p:cNvPr id="5" name="圖形 4" descr="警告 以實心填滿">
            <a:extLst>
              <a:ext uri="{FF2B5EF4-FFF2-40B4-BE49-F238E27FC236}">
                <a16:creationId xmlns:a16="http://schemas.microsoft.com/office/drawing/2014/main" id="{268BE9AF-644D-7925-76EF-7B2948FDF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509" y="2472903"/>
            <a:ext cx="3031484" cy="3031484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761CC4-796B-0D9F-2C9D-5D8DFEE9E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60" y="2108201"/>
            <a:ext cx="6388260" cy="4149724"/>
          </a:xfrm>
        </p:spPr>
        <p:txBody>
          <a:bodyPr>
            <a:normAutofit fontScale="92500" lnSpcReduction="10000"/>
          </a:bodyPr>
          <a:lstStyle/>
          <a:p>
            <a:r>
              <a:rPr lang="en-US" altLang="zh-HK" sz="3200" dirty="0"/>
              <a:t>Incorrect: </a:t>
            </a:r>
            <a:r>
              <a:rPr lang="en-US" altLang="zh-HK" sz="3200" i="1" dirty="0"/>
              <a:t>I</a:t>
            </a:r>
            <a:r>
              <a:rPr lang="en-US" altLang="zh-HK" sz="3200" dirty="0"/>
              <a:t> / </a:t>
            </a:r>
            <a:r>
              <a:rPr lang="en-US" altLang="zh-HK" sz="3200" i="1" dirty="0"/>
              <a:t>them</a:t>
            </a:r>
            <a:r>
              <a:rPr lang="en-US" altLang="zh-HK" sz="3200" dirty="0"/>
              <a:t> are determiners</a:t>
            </a:r>
          </a:p>
          <a:p>
            <a:r>
              <a:rPr lang="en-US" altLang="zh-HK" sz="3200" dirty="0"/>
              <a:t>Incorrect: </a:t>
            </a:r>
            <a:r>
              <a:rPr lang="en-US" altLang="zh-HK" sz="3200" i="1" dirty="0"/>
              <a:t>that thing</a:t>
            </a:r>
            <a:r>
              <a:rPr lang="en-US" altLang="zh-HK" sz="3200" dirty="0"/>
              <a:t> / </a:t>
            </a:r>
            <a:r>
              <a:rPr lang="en-US" altLang="zh-HK" sz="3200" i="1" dirty="0"/>
              <a:t>two people</a:t>
            </a:r>
            <a:r>
              <a:rPr lang="en-US" altLang="zh-HK" sz="3200" dirty="0"/>
              <a:t> do not have determiners</a:t>
            </a:r>
          </a:p>
          <a:p>
            <a:r>
              <a:rPr lang="en-US" altLang="zh-HK" sz="3200" dirty="0"/>
              <a:t>Correct: Determiners in English include articles (</a:t>
            </a:r>
            <a:r>
              <a:rPr lang="en-US" altLang="zh-HK" sz="3200" i="1" dirty="0"/>
              <a:t>a, the</a:t>
            </a:r>
            <a:r>
              <a:rPr lang="en-US" altLang="zh-HK" sz="3200" dirty="0"/>
              <a:t>), quantifiers (</a:t>
            </a:r>
            <a:r>
              <a:rPr lang="en-US" altLang="zh-HK" sz="3200" i="1" dirty="0"/>
              <a:t>some</a:t>
            </a:r>
            <a:r>
              <a:rPr lang="en-US" altLang="zh-HK" sz="3200" dirty="0"/>
              <a:t>, </a:t>
            </a:r>
            <a:r>
              <a:rPr lang="en-US" altLang="zh-HK" sz="3200" i="1" dirty="0"/>
              <a:t>three</a:t>
            </a:r>
            <a:r>
              <a:rPr lang="en-US" altLang="zh-HK" sz="3200" dirty="0"/>
              <a:t>), adnominal demonstratives (</a:t>
            </a:r>
            <a:r>
              <a:rPr lang="en-US" altLang="zh-HK" sz="3200" i="1" dirty="0"/>
              <a:t>this</a:t>
            </a:r>
            <a:r>
              <a:rPr lang="en-US" altLang="zh-HK" sz="3200" dirty="0"/>
              <a:t>, </a:t>
            </a:r>
            <a:r>
              <a:rPr lang="en-US" altLang="zh-HK" sz="3200" i="1" dirty="0"/>
              <a:t>that</a:t>
            </a:r>
            <a:r>
              <a:rPr lang="en-US" altLang="zh-HK" sz="3200" dirty="0"/>
              <a:t> when they occur next to a noun),</a:t>
            </a:r>
            <a:r>
              <a:rPr lang="zh-TW" altLang="en-US" sz="3200" dirty="0"/>
              <a:t> </a:t>
            </a:r>
            <a:r>
              <a:rPr lang="en-US" altLang="zh-TW" sz="3200" dirty="0"/>
              <a:t>possessors </a:t>
            </a:r>
            <a:r>
              <a:rPr lang="en-US" altLang="zh-TW" sz="3200" i="1" dirty="0"/>
              <a:t>(my</a:t>
            </a:r>
            <a:r>
              <a:rPr lang="en-US" altLang="zh-TW" sz="3200" dirty="0"/>
              <a:t>, </a:t>
            </a:r>
            <a:r>
              <a:rPr lang="en-US" altLang="zh-TW" sz="3200" i="1" dirty="0"/>
              <a:t>its</a:t>
            </a:r>
            <a:r>
              <a:rPr lang="en-US" altLang="zh-TW" sz="3200" dirty="0"/>
              <a:t>)</a:t>
            </a:r>
            <a:r>
              <a:rPr lang="en-US" altLang="zh-TW" sz="3200" i="1" dirty="0"/>
              <a:t>,</a:t>
            </a:r>
            <a:r>
              <a:rPr lang="en-US" altLang="zh-HK" sz="3200" dirty="0"/>
              <a:t> etc.</a:t>
            </a:r>
            <a:endParaRPr lang="zh-HK" altLang="en-US" sz="3200" dirty="0"/>
          </a:p>
          <a:p>
            <a:pPr marL="0" indent="0">
              <a:buNone/>
            </a:pP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4125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8B34B-4247-D23D-6C87-FA48D070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altLang="zh-HK" dirty="0"/>
              <a:t>Talking about examples: accessibility</a:t>
            </a:r>
            <a:endParaRPr lang="zh-HK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EFF51A0-702B-2528-A501-790A7DB358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36991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箭號: 向右 2">
            <a:extLst>
              <a:ext uri="{FF2B5EF4-FFF2-40B4-BE49-F238E27FC236}">
                <a16:creationId xmlns:a16="http://schemas.microsoft.com/office/drawing/2014/main" id="{7D125B5A-FCE2-50FE-9BFB-D724B1B47B2E}"/>
              </a:ext>
            </a:extLst>
          </p:cNvPr>
          <p:cNvSpPr/>
          <p:nvPr/>
        </p:nvSpPr>
        <p:spPr>
          <a:xfrm>
            <a:off x="4143375" y="3705225"/>
            <a:ext cx="66675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727E2EAB-A689-A45D-4ACA-5C453D495E3E}"/>
              </a:ext>
            </a:extLst>
          </p:cNvPr>
          <p:cNvSpPr/>
          <p:nvPr/>
        </p:nvSpPr>
        <p:spPr>
          <a:xfrm>
            <a:off x="7573169" y="3705225"/>
            <a:ext cx="66675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63680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958B34B-4247-D23D-6C87-FA48D070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04170" cy="1450757"/>
          </a:xfrm>
        </p:spPr>
        <p:txBody>
          <a:bodyPr>
            <a:normAutofit/>
          </a:bodyPr>
          <a:lstStyle/>
          <a:p>
            <a:r>
              <a:rPr lang="en-US" altLang="zh-HK" dirty="0"/>
              <a:t>Talking about examples: identifiability</a:t>
            </a:r>
            <a:endParaRPr lang="zh-HK" alt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EFF51A0-702B-2528-A501-790A7DB358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150089"/>
              </p:ext>
            </p:extLst>
          </p:nvPr>
        </p:nvGraphicFramePr>
        <p:xfrm>
          <a:off x="797084" y="2023963"/>
          <a:ext cx="10597832" cy="469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箭號: 向右 2">
            <a:extLst>
              <a:ext uri="{FF2B5EF4-FFF2-40B4-BE49-F238E27FC236}">
                <a16:creationId xmlns:a16="http://schemas.microsoft.com/office/drawing/2014/main" id="{20BCA1D8-BF88-CD32-C4B8-8AA90AE31931}"/>
              </a:ext>
            </a:extLst>
          </p:cNvPr>
          <p:cNvSpPr/>
          <p:nvPr/>
        </p:nvSpPr>
        <p:spPr>
          <a:xfrm>
            <a:off x="4019550" y="4175105"/>
            <a:ext cx="66675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E8E83501-D76B-4B2D-B18A-26E064F44FBF}"/>
              </a:ext>
            </a:extLst>
          </p:cNvPr>
          <p:cNvSpPr/>
          <p:nvPr/>
        </p:nvSpPr>
        <p:spPr>
          <a:xfrm>
            <a:off x="7575391" y="4174381"/>
            <a:ext cx="666750" cy="809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5081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351E1E"/>
      </a:dk2>
      <a:lt2>
        <a:srgbClr val="E2E5E8"/>
      </a:lt2>
      <a:accent1>
        <a:srgbClr val="C37F4D"/>
      </a:accent1>
      <a:accent2>
        <a:srgbClr val="B13C3B"/>
      </a:accent2>
      <a:accent3>
        <a:srgbClr val="C34D7D"/>
      </a:accent3>
      <a:accent4>
        <a:srgbClr val="B13B9C"/>
      </a:accent4>
      <a:accent5>
        <a:srgbClr val="A74DC3"/>
      </a:accent5>
      <a:accent6>
        <a:srgbClr val="643BB1"/>
      </a:accent6>
      <a:hlink>
        <a:srgbClr val="3F88BF"/>
      </a:hlink>
      <a:folHlink>
        <a:srgbClr val="7F7F7F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948</Words>
  <Application>Microsoft Office PowerPoint</Application>
  <PresentationFormat>寬螢幕</PresentationFormat>
  <Paragraphs>126</Paragraphs>
  <Slides>29</Slides>
  <Notes>1</Notes>
  <HiddenSlides>0</HiddenSlides>
  <MMClips>13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Arial</vt:lpstr>
      <vt:lpstr>Calibri</vt:lpstr>
      <vt:lpstr>Tw Cen MT</vt:lpstr>
      <vt:lpstr>RetrospectVTI</vt:lpstr>
      <vt:lpstr>Week 5: Transcription and intonation</vt:lpstr>
      <vt:lpstr>Before we start …</vt:lpstr>
      <vt:lpstr>Today’s question</vt:lpstr>
      <vt:lpstr>Let’s talk a little about last week’s assignment …</vt:lpstr>
      <vt:lpstr>Misconception #1: Accessibility is about a referring expression’s effect on the recipient</vt:lpstr>
      <vt:lpstr>Misconception #2: Definite expressions are used to make something identifiable</vt:lpstr>
      <vt:lpstr>Misconception #3: Meaning of ‘determiner’</vt:lpstr>
      <vt:lpstr>Talking about examples: accessibility</vt:lpstr>
      <vt:lpstr>Talking about examples: identifiability</vt:lpstr>
      <vt:lpstr>The rest of this section is on material that isn’t the focus of this course!</vt:lpstr>
      <vt:lpstr>Common transcription conventions</vt:lpstr>
      <vt:lpstr>Intonation units (IUs)</vt:lpstr>
      <vt:lpstr>IUs: packaging information</vt:lpstr>
      <vt:lpstr>PowerPoint 簡報</vt:lpstr>
      <vt:lpstr>Holistic IUs: Interjections, ‘discourse markers’ …</vt:lpstr>
      <vt:lpstr>Integrative IUs: ‘One new referent per IU’ tendency</vt:lpstr>
      <vt:lpstr>Adding a new tag scheme</vt:lpstr>
      <vt:lpstr>Adding a tag scheme</vt:lpstr>
      <vt:lpstr>Changing visible columns</vt:lpstr>
      <vt:lpstr>Annotating numNewReferents and unitType</vt:lpstr>
      <vt:lpstr>Your turn!</vt:lpstr>
      <vt:lpstr>Four types of endnotes</vt:lpstr>
      <vt:lpstr>Continuing intonation - stable</vt:lpstr>
      <vt:lpstr>Appeal (question) intonation - rising</vt:lpstr>
      <vt:lpstr>Terminating intonation - falling</vt:lpstr>
      <vt:lpstr>Prosodic utterances</vt:lpstr>
      <vt:lpstr>Prosodic utterances &amp; ‘sentences’</vt:lpstr>
      <vt:lpstr>The utterance stacker</vt:lpstr>
      <vt:lpstr>Q&amp;A time – Identifiability &amp; accessibility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5: Transcription and intonation</dc:title>
  <dc:creator>Ryan Lai</dc:creator>
  <cp:lastModifiedBy>Ryan Lai</cp:lastModifiedBy>
  <cp:revision>30</cp:revision>
  <dcterms:created xsi:type="dcterms:W3CDTF">2023-02-01T02:05:34Z</dcterms:created>
  <dcterms:modified xsi:type="dcterms:W3CDTF">2023-02-09T02:49:20Z</dcterms:modified>
</cp:coreProperties>
</file>